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9"/>
  </p:notesMasterIdLst>
  <p:handoutMasterIdLst>
    <p:handoutMasterId r:id="rId50"/>
  </p:handoutMasterIdLst>
  <p:sldIdLst>
    <p:sldId id="603" r:id="rId5"/>
    <p:sldId id="2147483520" r:id="rId6"/>
    <p:sldId id="2147483507" r:id="rId7"/>
    <p:sldId id="2618" r:id="rId8"/>
    <p:sldId id="2147483483" r:id="rId9"/>
    <p:sldId id="2147483513" r:id="rId10"/>
    <p:sldId id="2147483577" r:id="rId11"/>
    <p:sldId id="257" r:id="rId12"/>
    <p:sldId id="258" r:id="rId13"/>
    <p:sldId id="290" r:id="rId14"/>
    <p:sldId id="289" r:id="rId15"/>
    <p:sldId id="2500" r:id="rId16"/>
    <p:sldId id="2147483567" r:id="rId17"/>
    <p:sldId id="2147483568" r:id="rId18"/>
    <p:sldId id="2147483643" r:id="rId19"/>
    <p:sldId id="2147483644" r:id="rId20"/>
    <p:sldId id="2147483579" r:id="rId21"/>
    <p:sldId id="267" r:id="rId22"/>
    <p:sldId id="260" r:id="rId23"/>
    <p:sldId id="262" r:id="rId24"/>
    <p:sldId id="256" r:id="rId25"/>
    <p:sldId id="263" r:id="rId26"/>
    <p:sldId id="264" r:id="rId27"/>
    <p:sldId id="2147483645" r:id="rId28"/>
    <p:sldId id="2147483587" r:id="rId29"/>
    <p:sldId id="2147483581" r:id="rId30"/>
    <p:sldId id="2147483582" r:id="rId31"/>
    <p:sldId id="2147483646" r:id="rId32"/>
    <p:sldId id="2147483584" r:id="rId33"/>
    <p:sldId id="261" r:id="rId34"/>
    <p:sldId id="2147483647" r:id="rId35"/>
    <p:sldId id="268" r:id="rId36"/>
    <p:sldId id="266" r:id="rId37"/>
    <p:sldId id="259" r:id="rId38"/>
    <p:sldId id="2147483586" r:id="rId39"/>
    <p:sldId id="2147483588" r:id="rId40"/>
    <p:sldId id="265" r:id="rId41"/>
    <p:sldId id="270" r:id="rId42"/>
    <p:sldId id="2147483633" r:id="rId43"/>
    <p:sldId id="2147483634" r:id="rId44"/>
    <p:sldId id="269" r:id="rId45"/>
    <p:sldId id="2516" r:id="rId46"/>
    <p:sldId id="582" r:id="rId47"/>
    <p:sldId id="2419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2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02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96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43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9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35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s://support.huawei.com/enterprise/zh/doc/EDOC1100193640/948e4e0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image" Target="../media/image18.jpeg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image" Target="../media/image19.jpeg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slideLayout" Target="../slideLayouts/slideLayout1.xml"/><Relationship Id="rId16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5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0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6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1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2.png"/><Relationship Id="rId169" Type="http://schemas.openxmlformats.org/officeDocument/2006/relationships/image" Target="../media/image17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3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BB3EB-FA3B-1785-B8A8-7317DC47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897E5-BA50-F73A-13FF-BF5FB3E11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二层组网方案</a:t>
            </a:r>
            <a:endParaRPr lang="en-US" altLang="zh-CN" b="1" dirty="0">
              <a:effectLst/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框式交换机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E6C361-DF33-DBE0-E192-8B067D5594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三层组网方案</a:t>
            </a:r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、</a:t>
            </a:r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盒式交换机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AB675-C228-5F7A-0F57-B82FD3A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1" y="2924027"/>
            <a:ext cx="5167036" cy="344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6BEB8-4811-11D5-F5ED-EEE8C016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84" y="2710926"/>
            <a:ext cx="5812623" cy="36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4FE8E-D39C-AF72-A414-50F84661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参数面组网的分轨与收敛比问题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59675-A48E-0490-60C1-93B0F40E0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分轨：</a:t>
            </a:r>
            <a:r>
              <a:rPr lang="en-US" altLang="zh-CN" dirty="0"/>
              <a:t>2</a:t>
            </a:r>
            <a:r>
              <a:rPr lang="zh-CN" altLang="en-US" dirty="0"/>
              <a:t>轨 </a:t>
            </a:r>
            <a:r>
              <a:rPr lang="en" altLang="zh-CN" dirty="0"/>
              <a:t>vs.8</a:t>
            </a:r>
            <a:r>
              <a:rPr lang="zh-CN" altLang="en-US" dirty="0"/>
              <a:t>轨</a:t>
            </a:r>
          </a:p>
          <a:p>
            <a:r>
              <a:rPr lang="zh-CN" altLang="en-US" dirty="0"/>
              <a:t>收敛比：无收敛</a:t>
            </a:r>
            <a:r>
              <a:rPr lang="en-US" altLang="zh-CN" dirty="0"/>
              <a:t>/3:1/7:1/15:1</a:t>
            </a:r>
            <a:r>
              <a:rPr lang="zh-CN" altLang="en-US" dirty="0"/>
              <a:t>收敛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对比分轨组网的优缺点</a:t>
            </a:r>
            <a:endParaRPr lang="en-US" altLang="zh-CN" dirty="0"/>
          </a:p>
          <a:p>
            <a:r>
              <a:rPr lang="zh-CN" altLang="en-US" dirty="0"/>
              <a:t>对比收敛组网的优缺点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1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sz="9600" dirty="0"/>
              <a:t>网络平面划分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7272EA-84AE-C3C0-650A-230E331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集群网络平面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2135ABB-8224-D267-49A5-00F21282D56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246188"/>
          <a:ext cx="10963221" cy="5089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191">
                  <a:extLst>
                    <a:ext uri="{9D8B030D-6E8A-4147-A177-3AD203B41FA5}">
                      <a16:colId xmlns:a16="http://schemas.microsoft.com/office/drawing/2014/main" val="2898306799"/>
                    </a:ext>
                  </a:extLst>
                </a:gridCol>
                <a:gridCol w="9014030">
                  <a:extLst>
                    <a:ext uri="{9D8B030D-6E8A-4147-A177-3AD203B41FA5}">
                      <a16:colId xmlns:a16="http://schemas.microsoft.com/office/drawing/2014/main" val="3777494985"/>
                    </a:ext>
                  </a:extLst>
                </a:gridCol>
              </a:tblGrid>
              <a:tr h="6166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​​网络平面​​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​​主要作用​​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94606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​数据面​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服务器和高性能文件存储、普通性能文件存储互通高性能网络流量，负责训练数据的传输，将原始数据集从存储系统分发到各个 </a:t>
                      </a:r>
                      <a:r>
                        <a:rPr lang="e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节点，支持数据预处理流水线，存储后端网络和数据面合一。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608317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​业务面​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包含计算侧业务流量、存储侧和计算侧互通流量，管理训练任务的调度与协调，包括作业提交、资源分配、容错处理。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637828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​参数面​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服务器通过参数面网络组成一个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集群，训练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推理过程中，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服务器之间通过参数面网络交换过程数据，不涉及计算和存储间交互。专用于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GPU2GPU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间分布式训练中的梯度同步和参数聚合等集合通信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CC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操作。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64295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帯内</a:t>
                      </a:r>
                      <a:r>
                        <a:rPr lang="en-US" altLang="zh-CN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帯外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管理平面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用于</a:t>
                      </a:r>
                      <a:r>
                        <a:rPr lang="en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服务器、存储侧、通用服务器的互联，形成带外、带内管理网络，用于设备运维与管理。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02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53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FC815A-2B29-4AD2-86FD-E5F1BD2C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集群网络平面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18B8545-D3CD-FE0E-E4BF-243A44DFE84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6" y="1382232"/>
          <a:ext cx="10963469" cy="4973783"/>
        </p:xfrm>
        <a:graphic>
          <a:graphicData uri="http://schemas.openxmlformats.org/drawingml/2006/table">
            <a:tbl>
              <a:tblPr/>
              <a:tblGrid>
                <a:gridCol w="1077573">
                  <a:extLst>
                    <a:ext uri="{9D8B030D-6E8A-4147-A177-3AD203B41FA5}">
                      <a16:colId xmlns:a16="http://schemas.microsoft.com/office/drawing/2014/main" val="3857609287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467564428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2549121335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497106856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28257326"/>
                    </a:ext>
                  </a:extLst>
                </a:gridCol>
              </a:tblGrid>
              <a:tr h="199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​​网络平面​​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​​主要作用​​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​​技术特点​​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​​典型流量​​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​​应用场景​​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256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​数据面​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负责训练数据的传输，将原始数据集从存储系统分发到各个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节点，支持数据预处理流水线。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高带宽需求（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RDMA/RoCEv2/InfiniBand，100/400Gbps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以太网），低延迟。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训练样本（图像、文本分片）、数据检查点（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Checkpoints）。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数据加载、实时数据增强、大规模数据集传输。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606221"/>
                  </a:ext>
                </a:extLst>
              </a:tr>
              <a:tr h="8410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​业务面​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管理训练任务的调度与协调，包括作业提交、资源分配、容错处理（如节点故障恢复）。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中等带宽（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10/25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Gbps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以太网），基于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TCP/IP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协议，高可靠性。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任务启停指令、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资源状态上报、日志聚合。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与集群管理工具（如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Kubernetes、Slurm）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交互，任务调度和资源管理。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98535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​参数面​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专用于分布式训练中的梯度同步和参数聚合（如</a:t>
                      </a:r>
                      <a:r>
                        <a:rPr lang="en" sz="1200" b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操作）。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极致带宽与低延迟（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NVIDIA NCCL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优化的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InfiniBand/RoCE），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流量突发性。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梯度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、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模型参数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、</a:t>
                      </a:r>
                      <a:r>
                        <a:rPr lang="en" sz="1200" b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通信。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数据并行（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Data Parallelism）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或模型并行（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Model Parallelism）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中的参数同步。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96863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​带内管理平面​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通过业务网络对设备进行管理（如监控、配置、软件部署）。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与业务流量共享物理网络，逻辑隔离（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VLAN/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优先级标记），依赖业务面基础设施。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温度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利用率监控、节点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SSH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登录、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Prometheus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指标采集。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日常运维、软件部署、实时监控。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61859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​带外管理平面​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独立于业务网络，用于硬件级管理（如电源控制、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BIOS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配置、故障诊断）。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专用低带宽通道（</a:t>
                      </a:r>
                      <a:r>
                        <a:rPr lang="en-US" altLang="zh-C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Gbps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</a:t>
                      </a:r>
                      <a:r>
                        <a:rPr lang="en-US" altLang="zh-C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IPMI/BMC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接口），物理隔离，高安全性。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IPMI/iDRAC/iLO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指令、硬件日志、固件更新。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硬件故障恢复、电源管理、底层配置（如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BIOS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设置）。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71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40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DA8A19-F5E3-082A-C2FC-E7B37E25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</a:t>
            </a:r>
            <a:r>
              <a:rPr lang="en-US" altLang="zh-CN" dirty="0"/>
              <a:t>AI </a:t>
            </a:r>
            <a:r>
              <a:rPr lang="zh-CN" altLang="en-US" dirty="0"/>
              <a:t>集群网络平面划分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CB52E-5BDF-EFE6-5C14-4492422B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8" y="1246908"/>
            <a:ext cx="11514925" cy="52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参数面</a:t>
            </a:r>
            <a:endParaRPr lang="en-US" altLang="zh-CN" dirty="0"/>
          </a:p>
          <a:p>
            <a:r>
              <a:rPr lang="zh-CN" altLang="en-US" sz="9600" dirty="0"/>
              <a:t>组网方案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110562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计算交换机规格选择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C331FE-21EF-03D1-5D21-1284B7EAC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优先选</a:t>
            </a:r>
            <a:r>
              <a:rPr lang="en-US" altLang="zh-CN" b="1" dirty="0">
                <a:solidFill>
                  <a:srgbClr val="66BA36"/>
                </a:solidFill>
              </a:rPr>
              <a:t>400</a:t>
            </a:r>
            <a:r>
              <a:rPr lang="en" altLang="zh-CN" b="1" dirty="0">
                <a:solidFill>
                  <a:srgbClr val="66BA36"/>
                </a:solidFill>
              </a:rPr>
              <a:t>G</a:t>
            </a:r>
            <a:r>
              <a:rPr lang="zh-CN" altLang="en-US" b="1" dirty="0">
                <a:solidFill>
                  <a:srgbClr val="66BA36"/>
                </a:solidFill>
              </a:rPr>
              <a:t>的场景 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单服务器需支持 多块高性能</a:t>
            </a:r>
            <a:r>
              <a:rPr lang="en" altLang="zh-CN" dirty="0"/>
              <a:t>GPU </a:t>
            </a:r>
            <a:r>
              <a:rPr lang="zh-CN" altLang="en" dirty="0"/>
              <a:t>（</a:t>
            </a:r>
            <a:r>
              <a:rPr lang="zh-CN" altLang="en-US" dirty="0"/>
              <a:t>如</a:t>
            </a:r>
            <a:r>
              <a:rPr lang="en" altLang="zh-CN" dirty="0"/>
              <a:t>H100/Hopper</a:t>
            </a:r>
            <a:r>
              <a:rPr lang="zh-CN" altLang="en-US" dirty="0"/>
              <a:t>架构），且内部通信带宽接近饱和。</a:t>
            </a:r>
          </a:p>
          <a:p>
            <a:pPr lvl="1"/>
            <a:r>
              <a:rPr lang="zh-CN" altLang="en-US" dirty="0"/>
              <a:t>需与 </a:t>
            </a:r>
            <a:r>
              <a:rPr lang="en-US" altLang="zh-CN" dirty="0"/>
              <a:t>800</a:t>
            </a:r>
            <a:r>
              <a:rPr lang="en" altLang="zh-CN" dirty="0"/>
              <a:t>G/1.6T</a:t>
            </a:r>
            <a:r>
              <a:rPr lang="zh-CN" altLang="en-US" dirty="0"/>
              <a:t>骨干网络 无缝衔接，避免成为性能瓶颈</a:t>
            </a:r>
          </a:p>
          <a:p>
            <a:pPr lvl="1"/>
            <a:r>
              <a:rPr lang="zh-CN" altLang="en-US" dirty="0"/>
              <a:t>追求长期投资回报，接受初期较高的部署成本</a:t>
            </a:r>
            <a:endParaRPr lang="en-US" altLang="zh-CN" dirty="0"/>
          </a:p>
          <a:p>
            <a:endParaRPr lang="en-US" altLang="zh-CN" b="1" dirty="0">
              <a:solidFill>
                <a:srgbClr val="66BA36"/>
              </a:solidFill>
            </a:endParaRPr>
          </a:p>
          <a:p>
            <a:r>
              <a:rPr lang="zh-CN" altLang="en-US" b="1" dirty="0">
                <a:solidFill>
                  <a:srgbClr val="66BA36"/>
                </a:solidFill>
              </a:rPr>
              <a:t>优先选</a:t>
            </a:r>
            <a:r>
              <a:rPr lang="en-US" altLang="zh-CN" b="1" dirty="0">
                <a:solidFill>
                  <a:srgbClr val="66BA36"/>
                </a:solidFill>
              </a:rPr>
              <a:t>200</a:t>
            </a:r>
            <a:r>
              <a:rPr lang="en" altLang="zh-CN" b="1" dirty="0">
                <a:solidFill>
                  <a:srgbClr val="66BA36"/>
                </a:solidFill>
              </a:rPr>
              <a:t>G</a:t>
            </a:r>
            <a:r>
              <a:rPr lang="zh-CN" altLang="en-US" b="1" dirty="0">
                <a:solidFill>
                  <a:srgbClr val="66BA36"/>
                </a:solidFill>
              </a:rPr>
              <a:t>的场景 ：</a:t>
            </a:r>
          </a:p>
          <a:p>
            <a:pPr lvl="1"/>
            <a:r>
              <a:rPr lang="zh-CN" altLang="en-US" dirty="0"/>
              <a:t>预算有限或</a:t>
            </a:r>
            <a:r>
              <a:rPr lang="en" altLang="zh-CN" dirty="0"/>
              <a:t>AI</a:t>
            </a:r>
            <a:r>
              <a:rPr lang="zh-CN" altLang="en-US" dirty="0"/>
              <a:t>负载对单端口带宽要求较低（如中小规模模型训练）。</a:t>
            </a:r>
          </a:p>
          <a:p>
            <a:pPr lvl="1"/>
            <a:r>
              <a:rPr lang="zh-CN" altLang="en-US" dirty="0"/>
              <a:t>需要 高密度接入 （如单交换机连接数百台服务器），且现有布线系统兼容</a:t>
            </a:r>
            <a:r>
              <a:rPr lang="en-US" altLang="zh-CN" dirty="0"/>
              <a:t>200</a:t>
            </a:r>
            <a:r>
              <a:rPr lang="en" altLang="zh-CN" dirty="0"/>
              <a:t>G5</a:t>
            </a:r>
            <a:endParaRPr lang="zh-CN" altLang="en" dirty="0"/>
          </a:p>
          <a:p>
            <a:pPr lvl="1"/>
            <a:r>
              <a:rPr lang="zh-CN" altLang="en-US" dirty="0"/>
              <a:t>数据中心散热或供电能力受限，需降低单端口功耗</a:t>
            </a:r>
          </a:p>
        </p:txBody>
      </p:sp>
    </p:spTree>
    <p:extLst>
      <p:ext uri="{BB962C8B-B14F-4D97-AF65-F5344CB8AC3E}">
        <p14:creationId xmlns:p14="http://schemas.microsoft.com/office/powerpoint/2010/main" val="33416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组网：优先选</a:t>
            </a:r>
            <a:r>
              <a:rPr lang="en-US" altLang="zh-CN" dirty="0"/>
              <a:t>400</a:t>
            </a:r>
            <a:r>
              <a:rPr lang="en" altLang="zh-CN" dirty="0"/>
              <a:t>G</a:t>
            </a:r>
            <a:r>
              <a:rPr lang="zh-CN" altLang="en-US" dirty="0"/>
              <a:t>的场景  </a:t>
            </a:r>
            <a:r>
              <a:rPr lang="en-US" altLang="zh-CN" dirty="0"/>
              <a:t>vs</a:t>
            </a:r>
            <a:r>
              <a:rPr lang="zh-CN" altLang="en-US" dirty="0"/>
              <a:t>  优先选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-US" dirty="0"/>
              <a:t>的场景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AB0A3-649B-D4D8-ADA2-D085834B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17" y="1262466"/>
            <a:ext cx="7632272" cy="50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7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37C5A-9225-EF97-8EF0-82E06AB3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节点角度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BCBFB-153F-1369-084B-1C385A79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680000" cy="5108575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Al</a:t>
            </a:r>
            <a:r>
              <a:rPr lang="zh-CN" altLang="en-US" b="1" dirty="0">
                <a:solidFill>
                  <a:srgbClr val="66BA36"/>
                </a:solidFill>
              </a:rPr>
              <a:t> 节点网口设计与接入原则：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参数面：</a:t>
            </a:r>
            <a:endParaRPr lang="en-US" altLang="zh-CN" b="1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" dirty="0"/>
              <a:t>，</a:t>
            </a:r>
            <a:r>
              <a:rPr lang="en" altLang="zh-CN" dirty="0"/>
              <a:t>RoCE</a:t>
            </a:r>
            <a:r>
              <a:rPr lang="zh-CN" altLang="en-US" dirty="0"/>
              <a:t> 协议；每 </a:t>
            </a:r>
            <a:r>
              <a:rPr lang="en-US" altLang="zh-CN" dirty="0"/>
              <a:t>N</a:t>
            </a:r>
            <a:r>
              <a:rPr lang="zh-CN" altLang="en-US" dirty="0"/>
              <a:t> 台计算节点上连到一台 </a:t>
            </a:r>
            <a:r>
              <a:rPr lang="en-US" altLang="zh-CN" dirty="0"/>
              <a:t>Leaf</a:t>
            </a:r>
            <a:r>
              <a:rPr lang="zh-CN" altLang="en-US" dirty="0"/>
              <a:t> 接入交换机；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 个计算节点共用一个地址段，采用同一网关，</a:t>
            </a:r>
            <a:r>
              <a:rPr lang="en" altLang="zh-CN" dirty="0"/>
              <a:t>IP</a:t>
            </a:r>
            <a:r>
              <a:rPr lang="zh-CN" altLang="en-US" dirty="0"/>
              <a:t> 连续配置；</a:t>
            </a:r>
            <a:endParaRPr lang="en-US" altLang="zh-CN" dirty="0"/>
          </a:p>
          <a:p>
            <a:pPr lvl="1"/>
            <a:r>
              <a:rPr lang="zh-CN" altLang="en" b="1" dirty="0"/>
              <a:t>﻿</a:t>
            </a:r>
            <a:r>
              <a:rPr lang="zh-CN" altLang="en-US" b="1" dirty="0"/>
              <a:t>数据面</a:t>
            </a:r>
            <a:r>
              <a:rPr lang="zh-CN" altLang="en" b="1" dirty="0"/>
              <a:t>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网口，</a:t>
            </a:r>
            <a:r>
              <a:rPr lang="en-US" altLang="zh-CN" dirty="0"/>
              <a:t>1</a:t>
            </a:r>
            <a:r>
              <a:rPr lang="zh-CN" altLang="en-US" dirty="0"/>
              <a:t> 张双端口网卡，采用 </a:t>
            </a:r>
            <a:r>
              <a:rPr lang="en" altLang="zh-CN" dirty="0"/>
              <a:t>RoCE</a:t>
            </a:r>
            <a:r>
              <a:rPr lang="zh-CN" altLang="en-US" dirty="0"/>
              <a:t> 协议；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88137-397E-DD34-7CE0-E05B6AFB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111250"/>
            <a:ext cx="5549528" cy="52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37C5A-9225-EF97-8EF0-82E06AB3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节点组网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BCBFB-153F-1369-084B-1C385A79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680000" cy="5108575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Al</a:t>
            </a:r>
            <a:r>
              <a:rPr lang="zh-CN" altLang="en-US" b="1" dirty="0">
                <a:solidFill>
                  <a:srgbClr val="66BA36"/>
                </a:solidFill>
              </a:rPr>
              <a:t> 节点网口设计与接入原则：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﻿业务面：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25</a:t>
            </a:r>
            <a:r>
              <a:rPr lang="en" altLang="zh-CN" dirty="0"/>
              <a:t>G</a:t>
            </a:r>
            <a:r>
              <a:rPr lang="zh-CN" altLang="en-US" dirty="0"/>
              <a:t> 网口，采用 </a:t>
            </a:r>
            <a:r>
              <a:rPr lang="en" altLang="zh-CN" dirty="0"/>
              <a:t>TCP/IP</a:t>
            </a:r>
            <a:r>
              <a:rPr lang="zh-CN" altLang="en-US" dirty="0"/>
              <a:t> 协议，组内 </a:t>
            </a:r>
            <a:r>
              <a:rPr lang="en-US" altLang="zh-CN" dirty="0"/>
              <a:t>QPS</a:t>
            </a:r>
            <a:r>
              <a:rPr lang="zh-CN" altLang="en-US" dirty="0"/>
              <a:t> 端口配置 </a:t>
            </a:r>
            <a:r>
              <a:rPr lang="en" altLang="zh-CN" dirty="0"/>
              <a:t>IP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﻿</a:t>
            </a:r>
            <a:r>
              <a:rPr lang="zh-CN" altLang="en-US" b="1" dirty="0"/>
              <a:t>带外管理面：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GE</a:t>
            </a:r>
            <a:r>
              <a:rPr lang="zh-CN" altLang="en-US" dirty="0"/>
              <a:t> 电口，每个节点配置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IP</a:t>
            </a:r>
            <a:r>
              <a:rPr lang="zh-CN" altLang="en-US" dirty="0"/>
              <a:t> 地址；</a:t>
            </a:r>
          </a:p>
          <a:p>
            <a:pPr lvl="1"/>
            <a:r>
              <a:rPr lang="zh-CN" altLang="en-US" b="1" dirty="0"/>
              <a:t>﻿带内管理面：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10</a:t>
            </a:r>
            <a:r>
              <a:rPr lang="en" altLang="zh-CN" dirty="0"/>
              <a:t>GE</a:t>
            </a:r>
            <a:r>
              <a:rPr lang="zh-CN" altLang="en-US" dirty="0"/>
              <a:t> 接带内管理电口；</a:t>
            </a:r>
            <a:endParaRPr lang="en-US" altLang="zh-CN" dirty="0"/>
          </a:p>
          <a:p>
            <a:pPr lvl="1"/>
            <a:r>
              <a:rPr lang="zh-CN" altLang="en-US" b="1" dirty="0"/>
              <a:t>网段：</a:t>
            </a:r>
            <a:r>
              <a:rPr lang="zh-CN" altLang="en-US" dirty="0"/>
              <a:t>参数面、业务面、数据面、带内外管理面 </a:t>
            </a:r>
            <a:r>
              <a:rPr lang="en-US" altLang="zh-CN" dirty="0"/>
              <a:t>5 </a:t>
            </a:r>
            <a:r>
              <a:rPr lang="zh-CN" altLang="en-US" dirty="0"/>
              <a:t>个网络平面，每个平面一个网段。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88137-397E-DD34-7CE0-E05B6AFB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111250"/>
            <a:ext cx="5549528" cy="52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E154A5-958F-9527-9E9B-68898F8F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参数面服务器与交换机连线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647233D-C7AA-5D0F-DC98-838781E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二层组网方案，采用 </a:t>
            </a:r>
            <a:r>
              <a:rPr lang="en-US" altLang="zh-CN" dirty="0"/>
              <a:t>Spine</a:t>
            </a:r>
            <a:r>
              <a:rPr lang="zh-CN" altLang="en-US" dirty="0"/>
              <a:t>、</a:t>
            </a:r>
            <a:r>
              <a:rPr lang="en-US" altLang="zh-CN" dirty="0"/>
              <a:t>Leaf </a:t>
            </a:r>
            <a:r>
              <a:rPr lang="zh-CN" altLang="en-US" dirty="0"/>
              <a:t>框式交换机，单轨无收敛方式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13C5E6-A760-1C5E-064E-D5E926B8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607420"/>
            <a:ext cx="10666341" cy="33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3E1DED-1BC2-EAF4-CBE3-CE537B57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参数面负载冲突问题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7BFCC1-39E0-76D2-05B7-2D48AA1DF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本地冲突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0629C3-7B40-9F46-2FF7-B361ADE8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8" y="3491593"/>
            <a:ext cx="10875570" cy="2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3E1DED-1BC2-EAF4-CBE3-CE537B57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参数面负载冲突问题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7BFCC1-39E0-76D2-05B7-2D48AA1DF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全局冲突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AC894F-3765-BE62-9049-C6B3A441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254829"/>
            <a:ext cx="10646928" cy="26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6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数据面</a:t>
            </a:r>
            <a:endParaRPr lang="en-US" altLang="zh-CN" dirty="0"/>
          </a:p>
          <a:p>
            <a:r>
              <a:rPr lang="zh-CN" altLang="en-US" dirty="0"/>
              <a:t>组网方案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617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DC574-7810-F880-DD08-C5318F9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存储角度：网络设计方案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9B5691-605B-1A9C-D527-4ABB98E94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存储数据面：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每框接入前端 </a:t>
            </a:r>
            <a:r>
              <a:rPr lang="en-US" altLang="zh-CN" dirty="0"/>
              <a:t>Leaf</a:t>
            </a:r>
            <a:r>
              <a:rPr lang="zh-CN" altLang="en-US" dirty="0"/>
              <a:t> 交换机，上下行收敛比为 </a:t>
            </a:r>
            <a:r>
              <a:rPr lang="en-US" altLang="zh-CN" dirty="0"/>
              <a:t>1:1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﻿﻿存储业务面：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每框接入 </a:t>
            </a:r>
            <a:r>
              <a:rPr lang="en-US" altLang="zh-CN" dirty="0"/>
              <a:t>Leaf</a:t>
            </a:r>
            <a:r>
              <a:rPr lang="zh-CN" altLang="en-US" dirty="0"/>
              <a:t> 交换机，上行使用 </a:t>
            </a:r>
            <a:r>
              <a:rPr lang="en-US" altLang="zh-CN" dirty="0"/>
              <a:t>N</a:t>
            </a:r>
            <a:r>
              <a:rPr lang="zh-CN" altLang="en-US" dirty="0"/>
              <a:t> 个 </a:t>
            </a:r>
            <a:r>
              <a:rPr lang="en-US" altLang="zh-CN" dirty="0"/>
              <a:t>100</a:t>
            </a:r>
            <a:r>
              <a:rPr lang="en" altLang="zh-CN" dirty="0"/>
              <a:t>GE</a:t>
            </a:r>
            <a:r>
              <a:rPr lang="zh-CN" altLang="en-US" dirty="0"/>
              <a:t>，下行使用 </a:t>
            </a:r>
            <a:r>
              <a:rPr lang="en-US" altLang="zh-CN" dirty="0"/>
              <a:t>XX</a:t>
            </a:r>
            <a:r>
              <a:rPr lang="zh-CN" altLang="en-US" dirty="0"/>
              <a:t> 个 </a:t>
            </a:r>
            <a:r>
              <a:rPr lang="en-US" altLang="zh-CN" dirty="0"/>
              <a:t>25/50</a:t>
            </a:r>
            <a:r>
              <a:rPr lang="zh-CN" altLang="en-US" dirty="0"/>
              <a:t> </a:t>
            </a:r>
            <a:r>
              <a:rPr lang="en" altLang="zh-CN" dirty="0"/>
              <a:t>GE</a:t>
            </a:r>
            <a:r>
              <a:rPr lang="zh-CN" altLang="en-US" dirty="0"/>
              <a:t>，实现上下行收敛比为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6C9406-D8DB-48EB-A5F8-1679EC13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97" y="3056037"/>
            <a:ext cx="9375183" cy="33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1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8E64B7-F261-BAD8-A9D4-10953351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数据面组网：二层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A3063F7-4C17-7451-4E3A-A1F618A5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数据面二层组网方案，采用 </a:t>
            </a:r>
            <a:r>
              <a:rPr lang="en-US" altLang="zh-CN" dirty="0"/>
              <a:t>Spine</a:t>
            </a:r>
            <a:r>
              <a:rPr lang="zh-CN" altLang="en-US" dirty="0"/>
              <a:t>、</a:t>
            </a:r>
            <a:r>
              <a:rPr lang="en-US" altLang="zh-CN" dirty="0"/>
              <a:t>Leaf </a:t>
            </a:r>
            <a:r>
              <a:rPr lang="zh-CN" altLang="en-US" dirty="0"/>
              <a:t>框式交换机，二层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8106D-A8A8-2128-8E23-C1F908D0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64" y="2348089"/>
            <a:ext cx="11167634" cy="37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9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31ABAF-7BA9-0FAD-E360-5C7AA468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数据面组网：二层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9E6C7A-6167-D522-B924-7C949396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每台计算节点上行 </a:t>
            </a:r>
            <a:r>
              <a:rPr lang="en-US" altLang="zh-CN" sz="1800" dirty="0"/>
              <a:t>2*100</a:t>
            </a:r>
            <a:r>
              <a:rPr lang="en" altLang="zh-CN" sz="1800" dirty="0"/>
              <a:t>GE</a:t>
            </a:r>
            <a:r>
              <a:rPr lang="zh-CN" altLang="en-US" sz="1800" dirty="0"/>
              <a:t> 接入 </a:t>
            </a:r>
            <a:r>
              <a:rPr lang="en" altLang="zh-CN" sz="1800" dirty="0"/>
              <a:t>Leaf</a:t>
            </a:r>
            <a:r>
              <a:rPr lang="zh-CN" altLang="en-US" sz="1800" dirty="0"/>
              <a:t>，计算 </a:t>
            </a:r>
            <a:r>
              <a:rPr lang="en" altLang="zh-CN" sz="1800" dirty="0"/>
              <a:t>Leaf</a:t>
            </a:r>
            <a:r>
              <a:rPr lang="zh-CN" altLang="en-US" sz="1800" dirty="0"/>
              <a:t> 上下行收敛比 </a:t>
            </a:r>
            <a:r>
              <a:rPr lang="en-US" altLang="zh-CN" sz="1800" dirty="0"/>
              <a:t>1:1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﻿﻿存储集群上行 </a:t>
            </a:r>
            <a:r>
              <a:rPr lang="en-US" altLang="zh-CN" sz="1800" dirty="0"/>
              <a:t>100</a:t>
            </a:r>
            <a:r>
              <a:rPr lang="en" altLang="zh-CN" sz="1800" dirty="0"/>
              <a:t>GE</a:t>
            </a:r>
            <a:r>
              <a:rPr lang="zh-CN" altLang="en" sz="1800" dirty="0"/>
              <a:t>，</a:t>
            </a:r>
            <a:r>
              <a:rPr lang="zh-CN" altLang="en-US" sz="1800" dirty="0"/>
              <a:t>存储 </a:t>
            </a:r>
            <a:r>
              <a:rPr lang="en" altLang="zh-CN" sz="1800" dirty="0"/>
              <a:t>Leaf </a:t>
            </a:r>
            <a:r>
              <a:rPr lang="zh-CN" altLang="en-US" sz="1800" dirty="0"/>
              <a:t>上下行收敛比 </a:t>
            </a:r>
            <a:r>
              <a:rPr lang="en-US" altLang="zh-CN" sz="1800" dirty="0"/>
              <a:t>1:1</a:t>
            </a:r>
            <a:endParaRPr lang="en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数据面 </a:t>
            </a:r>
            <a:r>
              <a:rPr lang="en" altLang="zh-CN" sz="1800" dirty="0"/>
              <a:t>Spine</a:t>
            </a:r>
            <a:r>
              <a:rPr lang="zh-CN" altLang="en-US" sz="1800" dirty="0"/>
              <a:t> 下行 </a:t>
            </a:r>
            <a:r>
              <a:rPr lang="en-US" altLang="zh-CN" sz="1800" dirty="0"/>
              <a:t>100</a:t>
            </a:r>
            <a:r>
              <a:rPr lang="en" altLang="zh-CN" sz="1800" dirty="0"/>
              <a:t>GE</a:t>
            </a:r>
            <a:r>
              <a:rPr lang="zh-CN" altLang="en-US" sz="1800" dirty="0"/>
              <a:t>，采用 </a:t>
            </a:r>
            <a:r>
              <a:rPr lang="en-US" altLang="zh-CN" sz="1800" dirty="0"/>
              <a:t>2*100</a:t>
            </a:r>
            <a:r>
              <a:rPr lang="en" altLang="zh-CN" sz="1800" dirty="0"/>
              <a:t>G RoCE</a:t>
            </a:r>
            <a:r>
              <a:rPr lang="zh-CN" altLang="en-US" sz="1800" dirty="0"/>
              <a:t> 高速网络，匹配 </a:t>
            </a:r>
            <a:r>
              <a:rPr lang="en" altLang="zh-CN" sz="1800" dirty="0"/>
              <a:t>AI</a:t>
            </a:r>
            <a:r>
              <a:rPr lang="zh-CN" altLang="en-US" sz="1800" dirty="0"/>
              <a:t> 业务场景数据传输；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﻿存储配置混闪，共 </a:t>
            </a:r>
            <a:r>
              <a:rPr lang="en-US" altLang="zh-CN" sz="1800" dirty="0"/>
              <a:t>A+B</a:t>
            </a:r>
            <a:r>
              <a:rPr lang="zh-CN" altLang="en-US" sz="1800" dirty="0"/>
              <a:t> 节点</a:t>
            </a:r>
            <a:r>
              <a:rPr lang="zh-CN" altLang="en" sz="1800" dirty="0"/>
              <a:t>，</a:t>
            </a:r>
            <a:r>
              <a:rPr lang="zh-CN" altLang="en-US" sz="1800" dirty="0"/>
              <a:t>﻿存储设备每一对交换机使用一个网段一个 </a:t>
            </a:r>
            <a:r>
              <a:rPr lang="en" altLang="zh-CN" sz="1800" dirty="0"/>
              <a:t>VLAN</a:t>
            </a:r>
            <a:r>
              <a:rPr lang="zh-CN" altLang="en" sz="1800" dirty="0"/>
              <a:t>；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存储设备每个节点需要 </a:t>
            </a:r>
            <a:r>
              <a:rPr lang="en-US" altLang="zh-CN" sz="1800" dirty="0"/>
              <a:t>3</a:t>
            </a:r>
            <a:r>
              <a:rPr lang="zh-CN" altLang="en-US" sz="1800" dirty="0"/>
              <a:t> 个 </a:t>
            </a:r>
            <a:r>
              <a:rPr lang="en" altLang="zh-CN" sz="1800" dirty="0"/>
              <a:t>IP</a:t>
            </a:r>
            <a:r>
              <a:rPr lang="zh-CN" altLang="en-US" sz="1800" dirty="0"/>
              <a:t>：</a:t>
            </a:r>
            <a:r>
              <a:rPr lang="en" altLang="zh-CN" sz="1800" dirty="0"/>
              <a:t>2</a:t>
            </a:r>
            <a:r>
              <a:rPr lang="zh-CN" altLang="en-US" sz="1800" dirty="0"/>
              <a:t> 个存储 </a:t>
            </a:r>
            <a:r>
              <a:rPr lang="en" altLang="zh-CN" sz="1800" dirty="0"/>
              <a:t>IP</a:t>
            </a:r>
            <a:r>
              <a:rPr lang="zh-CN" altLang="en" sz="1800" dirty="0"/>
              <a:t>，</a:t>
            </a:r>
            <a:r>
              <a:rPr lang="en" altLang="zh-CN" sz="1800" dirty="0"/>
              <a:t>1</a:t>
            </a:r>
            <a:r>
              <a:rPr lang="zh-CN" altLang="en-US" sz="1800" dirty="0"/>
              <a:t> 个控制 </a:t>
            </a:r>
            <a:r>
              <a:rPr lang="en" altLang="zh-CN" sz="1800" dirty="0"/>
              <a:t>IP</a:t>
            </a:r>
            <a:r>
              <a:rPr lang="zh-CN" altLang="en" sz="1800" dirty="0"/>
              <a:t>，</a:t>
            </a:r>
            <a:r>
              <a:rPr lang="zh-CN" altLang="en-US" sz="1800" dirty="0"/>
              <a:t>使用分开地址段。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68BE1F-57C6-19E8-7CCC-733C61A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4" y="3499280"/>
            <a:ext cx="8972865" cy="29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业务面</a:t>
            </a:r>
            <a:endParaRPr lang="en-US" altLang="zh-CN" dirty="0"/>
          </a:p>
          <a:p>
            <a:r>
              <a:rPr lang="zh-CN" altLang="en-US" dirty="0"/>
              <a:t>组网方案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9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EECAB7-548E-1010-793E-F9768861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业务面组网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FAB2AA-1E98-DC27-7FE2-DE7B07441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存储服务器上行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连接到计算业务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-US" dirty="0">
                <a:effectLst/>
                <a:latin typeface="Helvetica" pitchFamily="2" charset="0"/>
              </a:rPr>
              <a:t> 交换机；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计算服务器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板载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34FB8E-564C-90EF-4534-21D0E32F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551906"/>
            <a:ext cx="11048548" cy="36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3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带内外管理面</a:t>
            </a:r>
            <a:endParaRPr lang="en-US" altLang="zh-CN" dirty="0"/>
          </a:p>
          <a:p>
            <a:r>
              <a:rPr lang="zh-CN" altLang="en-US" dirty="0"/>
              <a:t>组网方案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7A928A-F1CD-CF22-3871-0981F6F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带内管理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97F116-C850-4807-0741-B281BAF50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带内管理：</a:t>
            </a:r>
            <a:r>
              <a:rPr lang="zh-CN" altLang="en" dirty="0"/>
              <a:t>计算</a:t>
            </a:r>
            <a:r>
              <a:rPr lang="zh-CN" altLang="en-US" dirty="0"/>
              <a:t>、管理、通用、存储服务器，每台两个 </a:t>
            </a:r>
            <a:r>
              <a:rPr lang="en-US" altLang="zh-CN" dirty="0"/>
              <a:t>1</a:t>
            </a:r>
            <a:r>
              <a:rPr lang="en" altLang="zh-CN" dirty="0"/>
              <a:t>0GE</a:t>
            </a:r>
            <a:r>
              <a:rPr lang="zh-CN" altLang="en-US" dirty="0"/>
              <a:t> 带內管理口。每 </a:t>
            </a:r>
            <a:r>
              <a:rPr lang="en-US" altLang="zh-CN" dirty="0"/>
              <a:t>X</a:t>
            </a:r>
            <a:r>
              <a:rPr lang="zh-CN" altLang="en-US" dirty="0"/>
              <a:t> 台 </a:t>
            </a:r>
            <a:r>
              <a:rPr lang="en-US" altLang="zh-CN" dirty="0"/>
              <a:t>X</a:t>
            </a:r>
            <a:r>
              <a:rPr lang="zh-CN" altLang="en-US" dirty="0"/>
              <a:t> 个分组连接 </a:t>
            </a:r>
            <a:r>
              <a:rPr lang="en-US" altLang="zh-CN" dirty="0"/>
              <a:t>10</a:t>
            </a:r>
            <a:r>
              <a:rPr lang="en" altLang="zh-CN" dirty="0"/>
              <a:t>GE</a:t>
            </a:r>
            <a:r>
              <a:rPr lang="zh-CN" altLang="en-US" dirty="0"/>
              <a:t> 接入管理交换机，进行分组；</a:t>
            </a:r>
            <a:endParaRPr lang="en-US" altLang="zh-CN" dirty="0"/>
          </a:p>
          <a:p>
            <a:r>
              <a:rPr lang="zh-CN" altLang="en-US" b="1" dirty="0"/>
              <a:t>带外管理：</a:t>
            </a:r>
            <a:r>
              <a:rPr lang="zh-CN" altLang="en" dirty="0"/>
              <a:t>计算</a:t>
            </a:r>
            <a:r>
              <a:rPr lang="zh-CN" altLang="en-US" dirty="0"/>
              <a:t>、存储、通用服务器，参数面、数据面、业务面交换机，每台的带外接口连接带外管理交换机；</a:t>
            </a:r>
          </a:p>
          <a:p>
            <a:endParaRPr lang="zh-CN" altLang="en-US" dirty="0"/>
          </a:p>
          <a:p>
            <a:r>
              <a:rPr lang="zh-CN" altLang="en-US" b="1" dirty="0"/>
              <a:t>带内管理</a:t>
            </a:r>
            <a:r>
              <a:rPr lang="zh-CN" altLang="en" b="1" dirty="0"/>
              <a:t>分组</a:t>
            </a:r>
            <a:r>
              <a:rPr lang="zh-CN" altLang="en-US" b="1" dirty="0"/>
              <a:t>：</a:t>
            </a:r>
            <a:r>
              <a:rPr lang="zh-CN" altLang="en-US" dirty="0"/>
              <a:t>用作容器内部通信，用作带内管理，用作北向和带外管理连入管理接入交换机，作用存储服务器内部通信，作用于存储互通接入管理交换机。</a:t>
            </a:r>
          </a:p>
        </p:txBody>
      </p:sp>
    </p:spTree>
    <p:extLst>
      <p:ext uri="{BB962C8B-B14F-4D97-AF65-F5344CB8AC3E}">
        <p14:creationId xmlns:p14="http://schemas.microsoft.com/office/powerpoint/2010/main" val="364014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592201" y="1046095"/>
            <a:ext cx="301236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网络隔离</a:t>
            </a:r>
            <a:endParaRPr lang="en-US" altLang="zh-CN" dirty="0"/>
          </a:p>
          <a:p>
            <a:r>
              <a:rPr lang="zh-CN" altLang="en-US" dirty="0"/>
              <a:t>组网方案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524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D9EA7D-8FF0-0700-1739-A8F374E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Question???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BDAF04-7DC0-3299-6D85-801E44439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云上租户隔离一般使用什么技术？</a:t>
            </a:r>
          </a:p>
        </p:txBody>
      </p:sp>
    </p:spTree>
    <p:extLst>
      <p:ext uri="{BB962C8B-B14F-4D97-AF65-F5344CB8AC3E}">
        <p14:creationId xmlns:p14="http://schemas.microsoft.com/office/powerpoint/2010/main" val="126803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DE39F2-5D3E-6A0C-1E83-B28BF4AA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网络隔离方案总览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1CA3C7-F5BF-14F7-7B72-3D811AECC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集群划分 </a:t>
            </a:r>
            <a:r>
              <a:rPr lang="en-US" altLang="zh-CN" dirty="0"/>
              <a:t>4</a:t>
            </a:r>
            <a:r>
              <a:rPr lang="zh-CN" altLang="en-US" dirty="0"/>
              <a:t> 个网络平面，彼此独立物理隔离，针对每个平面多租户之间隔离方案：</a:t>
            </a:r>
          </a:p>
          <a:p>
            <a:pPr lvl="1"/>
            <a:r>
              <a:rPr lang="zh-CN" altLang="en-US" b="1" dirty="0"/>
              <a:t>业务面网络：</a:t>
            </a:r>
            <a:r>
              <a:rPr lang="zh-CN" altLang="en-US" dirty="0"/>
              <a:t>基于 </a:t>
            </a:r>
            <a:r>
              <a:rPr lang="en" altLang="zh-CN" dirty="0"/>
              <a:t>VLAN</a:t>
            </a:r>
            <a:r>
              <a:rPr lang="zh-CN" altLang="en-US" dirty="0"/>
              <a:t> 网络，每个租户划分独立私有网络 </a:t>
            </a:r>
            <a:r>
              <a:rPr lang="en" altLang="zh-CN" dirty="0"/>
              <a:t>VPC</a:t>
            </a:r>
            <a:r>
              <a:rPr lang="zh-CN" altLang="en-US" dirty="0"/>
              <a:t> 进行逻辑隔离</a:t>
            </a:r>
          </a:p>
          <a:p>
            <a:pPr lvl="1"/>
            <a:r>
              <a:rPr lang="zh-CN" altLang="en-US" b="1" dirty="0"/>
              <a:t>管理面网络：</a:t>
            </a:r>
            <a:r>
              <a:rPr lang="zh-CN" altLang="en-US" dirty="0"/>
              <a:t>支持带外</a:t>
            </a:r>
            <a:r>
              <a:rPr lang="en-US" altLang="zh-CN" dirty="0"/>
              <a:t>/</a:t>
            </a:r>
            <a:r>
              <a:rPr lang="zh-CN" altLang="en-US" dirty="0"/>
              <a:t>带内管理，网络控制器部署在管理区</a:t>
            </a:r>
          </a:p>
          <a:p>
            <a:pPr lvl="1"/>
            <a:r>
              <a:rPr lang="zh-CN" altLang="en-US" b="1" dirty="0"/>
              <a:t>参数面网络：</a:t>
            </a:r>
            <a:r>
              <a:rPr lang="en" altLang="zh-CN" dirty="0"/>
              <a:t>VLAN+ACL</a:t>
            </a:r>
            <a:r>
              <a:rPr lang="zh-CN" altLang="en-US" dirty="0"/>
              <a:t> 安全隔离，不同租户使用不同 </a:t>
            </a:r>
            <a:r>
              <a:rPr lang="en" altLang="zh-CN" dirty="0"/>
              <a:t>VLAN</a:t>
            </a:r>
            <a:r>
              <a:rPr lang="zh-CN" altLang="en-US" dirty="0"/>
              <a:t> 和子网，租户间 </a:t>
            </a:r>
            <a:r>
              <a:rPr lang="en" altLang="zh-CN" dirty="0"/>
              <a:t>VLAN</a:t>
            </a:r>
            <a:r>
              <a:rPr lang="zh-CN" altLang="en-US" dirty="0"/>
              <a:t> 二层隔离，</a:t>
            </a:r>
            <a:r>
              <a:rPr lang="en" altLang="zh-CN" dirty="0"/>
              <a:t>ACL</a:t>
            </a:r>
            <a:r>
              <a:rPr lang="zh-CN" altLang="en-US" dirty="0"/>
              <a:t> 三层隔离</a:t>
            </a:r>
          </a:p>
          <a:p>
            <a:pPr lvl="1"/>
            <a:r>
              <a:rPr lang="zh-CN" altLang="en-US" b="1" dirty="0"/>
              <a:t>数据面网络：</a:t>
            </a:r>
            <a:r>
              <a:rPr lang="en" altLang="zh-CN" dirty="0"/>
              <a:t>VLAN+ACL</a:t>
            </a:r>
            <a:r>
              <a:rPr lang="zh-CN" altLang="en-US" dirty="0"/>
              <a:t> 安全隔离，所有存储服务器属于一个 </a:t>
            </a:r>
            <a:r>
              <a:rPr lang="en" altLang="zh-CN" dirty="0"/>
              <a:t>VLAN</a:t>
            </a:r>
            <a:r>
              <a:rPr lang="zh-CN" altLang="en-US" dirty="0"/>
              <a:t> 和子网，所有计算服务器只允许访问存储服务器所在网段</a:t>
            </a:r>
          </a:p>
        </p:txBody>
      </p:sp>
    </p:spTree>
    <p:extLst>
      <p:ext uri="{BB962C8B-B14F-4D97-AF65-F5344CB8AC3E}">
        <p14:creationId xmlns:p14="http://schemas.microsoft.com/office/powerpoint/2010/main" val="11265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DE39F2-5D3E-6A0C-1E83-B28BF4AA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网络隔离方案总览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61AB03-D5D2-ACCB-F187-4F80C597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88" y="1224030"/>
            <a:ext cx="10310586" cy="52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E78FF4-933B-AA76-2E82-B4E699F9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平台层：参数面多租隔离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DF35441-B1FA-1914-B1A0-57823B1A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参数面多租要求：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租户 </a:t>
            </a:r>
            <a:r>
              <a:rPr lang="en" altLang="zh-CN" dirty="0"/>
              <a:t>A</a:t>
            </a:r>
            <a:r>
              <a:rPr lang="zh-CN" altLang="en-US" dirty="0"/>
              <a:t> 计算节点间，参数面网络需要进行模型参数同步、可互相访问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租户 </a:t>
            </a:r>
            <a:r>
              <a:rPr lang="en" altLang="zh-CN" dirty="0"/>
              <a:t>A</a:t>
            </a:r>
            <a:r>
              <a:rPr lang="zh-CN" altLang="en-US" dirty="0"/>
              <a:t> 计算节点与其他租户计算节点不能互通，实现安全隔离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实现同租户计算节点互联互通，不同租户间计算节点不能互通，实现安全隔离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66C0CE-B45F-E8CD-B409-D0CE94C4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38" y="3429000"/>
            <a:ext cx="855708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E78FF4-933B-AA76-2E82-B4E699F9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平台层：参数面多租隔离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DF35441-B1FA-1914-B1A0-57823B1A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为租户分配 </a:t>
            </a:r>
            <a:r>
              <a:rPr lang="en" altLang="zh-CN" dirty="0"/>
              <a:t>IP</a:t>
            </a:r>
            <a:r>
              <a:rPr lang="zh-CN" altLang="en-US" dirty="0"/>
              <a:t> 网段和 </a:t>
            </a:r>
            <a:r>
              <a:rPr lang="en" altLang="zh-CN" dirty="0"/>
              <a:t>VLAN</a:t>
            </a:r>
            <a:r>
              <a:rPr lang="zh-CN" altLang="en" dirty="0"/>
              <a:t>，</a:t>
            </a:r>
            <a:r>
              <a:rPr lang="zh-CN" altLang="en-US" dirty="0"/>
              <a:t>不同租户计算节点使用不同子网 </a:t>
            </a:r>
            <a:r>
              <a:rPr lang="en" altLang="zh-CN" dirty="0"/>
              <a:t>IP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" altLang="zh-CN" dirty="0"/>
              <a:t>Leaf</a:t>
            </a:r>
            <a:r>
              <a:rPr lang="zh-CN" altLang="en-US" dirty="0"/>
              <a:t> 交换机作为计算节点三层网关，</a:t>
            </a:r>
            <a:r>
              <a:rPr lang="en" altLang="zh-CN" dirty="0"/>
              <a:t>Leaf</a:t>
            </a:r>
            <a:r>
              <a:rPr lang="zh-CN" altLang="en-US" dirty="0"/>
              <a:t> 上配置租户对应 </a:t>
            </a:r>
            <a:r>
              <a:rPr lang="en" altLang="zh-CN" dirty="0"/>
              <a:t>VLAN</a:t>
            </a:r>
            <a:r>
              <a:rPr lang="zh-CN" altLang="en-US" dirty="0"/>
              <a:t> 接口；</a:t>
            </a:r>
            <a:endParaRPr lang="en-US" altLang="zh-CN" dirty="0"/>
          </a:p>
          <a:p>
            <a:r>
              <a:rPr lang="zh-CN" altLang="en" dirty="0"/>
              <a:t>﻿</a:t>
            </a:r>
            <a:r>
              <a:rPr lang="en" altLang="zh-CN" dirty="0"/>
              <a:t>Leaf</a:t>
            </a:r>
            <a:r>
              <a:rPr lang="zh-CN" altLang="en-US" dirty="0"/>
              <a:t> 交换机上配置 </a:t>
            </a:r>
            <a:r>
              <a:rPr lang="en" altLang="zh-CN" dirty="0"/>
              <a:t>ACL</a:t>
            </a:r>
            <a:r>
              <a:rPr lang="zh-CN" altLang="en-US" dirty="0"/>
              <a:t> 隔离策略，租户内 </a:t>
            </a:r>
            <a:r>
              <a:rPr lang="en" altLang="zh-CN" dirty="0"/>
              <a:t>IP</a:t>
            </a:r>
            <a:r>
              <a:rPr lang="zh-CN" altLang="en-US" dirty="0"/>
              <a:t> 网段流量允许互通，其他流量默认全部拒绝；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B7F27-2436-AB39-A94C-3B52DDBD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38" y="3429000"/>
            <a:ext cx="855708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59E67-22E3-EFE3-8B5A-39C092C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平台层：数据面多租隔离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134B5B6B-98CA-8BAE-6165-D8EDF2247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数据面多租要求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﻿互通：计算节点访问存储节点，存储节点之间进行数据同步（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ckpt </a:t>
            </a:r>
            <a:r>
              <a:rPr lang="zh-CN" altLang="en-US" dirty="0"/>
              <a:t>备份）</a:t>
            </a:r>
          </a:p>
          <a:p>
            <a:pPr lvl="1"/>
            <a:r>
              <a:rPr lang="zh-CN" altLang="en-US" dirty="0"/>
              <a:t>﻿隔离：计算节点之间无需互访（</a:t>
            </a:r>
            <a:r>
              <a:rPr lang="en-US" altLang="zh-CN" dirty="0"/>
              <a:t>e.g.</a:t>
            </a:r>
            <a:r>
              <a:rPr lang="zh-CN" altLang="en-US" dirty="0"/>
              <a:t> 用户模型数据）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4E2E7C-7297-D588-73A5-B814777D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3429801"/>
            <a:ext cx="7772400" cy="2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59E67-22E3-EFE3-8B5A-39C092C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平台层：数据面多租隔离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134B5B6B-98CA-8BAE-6165-D8EDF2247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安全隔离方式：</a:t>
            </a:r>
          </a:p>
          <a:p>
            <a:pPr lvl="1"/>
            <a:r>
              <a:rPr lang="zh-CN" altLang="en-US" dirty="0"/>
              <a:t>计算节点只能访问存储节点，计算节点之间不能互访（含同租户、跨租户）</a:t>
            </a:r>
          </a:p>
          <a:p>
            <a:pPr lvl="1"/>
            <a:r>
              <a:rPr lang="zh-CN" altLang="en-US" dirty="0"/>
              <a:t>存储节点与计算节点间能互相访问，存储节点之间能互相访问（不区分租户）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4E2E7C-7297-D588-73A5-B814777D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3429801"/>
            <a:ext cx="7772400" cy="2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E0B61CC-8B1A-800E-C2FB-40370E05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平台层：数据面多租隔离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673F6A-C801-89BE-830A-423140CA2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Leaf</a:t>
            </a:r>
            <a:r>
              <a:rPr lang="zh-CN" altLang="en-US" dirty="0"/>
              <a:t> 交换机作为计算和存储节点三层网关，</a:t>
            </a:r>
            <a:r>
              <a:rPr lang="en" altLang="zh-CN" dirty="0"/>
              <a:t>Leaf</a:t>
            </a:r>
            <a:r>
              <a:rPr lang="zh-CN" altLang="en-US" dirty="0"/>
              <a:t> 配置 </a:t>
            </a:r>
            <a:r>
              <a:rPr lang="en" altLang="zh-CN" dirty="0"/>
              <a:t>VLAN</a:t>
            </a:r>
            <a:endParaRPr lang="zh-CN" altLang="en" dirty="0"/>
          </a:p>
          <a:p>
            <a:r>
              <a:rPr lang="zh-CN" altLang="en" dirty="0"/>
              <a:t>﻿﻿</a:t>
            </a:r>
            <a:r>
              <a:rPr lang="zh-CN" altLang="en-US" dirty="0"/>
              <a:t>计算节点接入 </a:t>
            </a:r>
            <a:r>
              <a:rPr lang="en" altLang="zh-CN" dirty="0"/>
              <a:t>Leaf</a:t>
            </a:r>
            <a:r>
              <a:rPr lang="zh-CN" altLang="en-US" dirty="0"/>
              <a:t> 配置 </a:t>
            </a:r>
            <a:r>
              <a:rPr lang="en" altLang="zh-CN" dirty="0"/>
              <a:t>ACL</a:t>
            </a:r>
            <a:r>
              <a:rPr lang="zh-CN" altLang="en-US" dirty="0"/>
              <a:t> 过滤策略：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允许所有存储网段报文通过，禁止其他网段报文通过（包含同网段）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配置流分类匹配 </a:t>
            </a:r>
            <a:r>
              <a:rPr lang="en-US" altLang="zh-CN" dirty="0"/>
              <a:t>ACL</a:t>
            </a:r>
            <a:r>
              <a:rPr lang="zh-CN" altLang="en" dirty="0"/>
              <a:t>，</a:t>
            </a:r>
            <a:r>
              <a:rPr lang="zh-CN" altLang="en-US" dirty="0"/>
              <a:t>配置流策略关联流分类和流行为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配置 </a:t>
            </a:r>
            <a:r>
              <a:rPr lang="en" altLang="zh-CN" dirty="0"/>
              <a:t>QoS</a:t>
            </a:r>
            <a:r>
              <a:rPr lang="zh-CN" altLang="en-US" dirty="0"/>
              <a:t> 组，将 </a:t>
            </a:r>
            <a:r>
              <a:rPr lang="en" altLang="zh-CN" dirty="0"/>
              <a:t>Leaf</a:t>
            </a:r>
            <a:r>
              <a:rPr lang="zh-CN" altLang="en-US" dirty="0"/>
              <a:t> 下计算节点加入 </a:t>
            </a:r>
            <a:r>
              <a:rPr lang="en" altLang="zh-CN" dirty="0"/>
              <a:t>QoS</a:t>
            </a:r>
            <a:r>
              <a:rPr lang="zh-CN" altLang="en-US" dirty="0"/>
              <a:t> 组，并对 </a:t>
            </a:r>
            <a:r>
              <a:rPr lang="en" altLang="zh-CN" dirty="0"/>
              <a:t>QoS</a:t>
            </a:r>
            <a:r>
              <a:rPr lang="zh-CN" altLang="en-US" dirty="0"/>
              <a:t> 组执行流策略</a:t>
            </a:r>
          </a:p>
          <a:p>
            <a:r>
              <a:rPr lang="zh-CN" altLang="en-US" dirty="0"/>
              <a:t>﻿﻿存储节点接入 </a:t>
            </a:r>
            <a:r>
              <a:rPr lang="en" altLang="zh-CN" dirty="0"/>
              <a:t>Leaf</a:t>
            </a:r>
            <a:r>
              <a:rPr lang="zh-CN" altLang="en-US" dirty="0"/>
              <a:t> 无需配置过滤策略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86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8C08C88-BD89-7E08-AA3A-7CC1AFF4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2F4D-37E3-39CF-9F77-F3C68C998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数据面和业务面的租户隔离都发生在什么时候吗？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数据面 </a:t>
            </a:r>
            <a:r>
              <a:rPr lang="en" altLang="zh-CN" dirty="0"/>
              <a:t>IP</a:t>
            </a:r>
            <a:r>
              <a:rPr lang="zh-CN" altLang="en-US" dirty="0"/>
              <a:t> 和 </a:t>
            </a:r>
            <a:r>
              <a:rPr lang="en" altLang="zh-CN" dirty="0"/>
              <a:t>VLAN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集群建设时部署完成，不受租户影响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业务面 </a:t>
            </a:r>
            <a:r>
              <a:rPr lang="en-US" altLang="zh-CN" dirty="0"/>
              <a:t>IP</a:t>
            </a:r>
            <a:r>
              <a:rPr lang="zh-CN" altLang="en-US" dirty="0"/>
              <a:t> 和 </a:t>
            </a:r>
            <a:r>
              <a:rPr lang="en-US" altLang="zh-CN" dirty="0"/>
              <a:t>VLAN</a:t>
            </a:r>
            <a:r>
              <a:rPr lang="zh-CN" altLang="en-US" dirty="0"/>
              <a:t> 是在用户通过云平台申请后系统根据规则自动配置，过一段时间后生效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3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https://support.huawei.com/enterprise/zh/doc/EDOC1100193640/948e4e06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101765"/>
            <a:ext cx="1358245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098157"/>
            <a:ext cx="1265087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70812" y="3773346"/>
            <a:ext cx="2394187" cy="2314049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858180" y="1109957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stCxn id="48" idx="2"/>
            <a:endCxn id="1144" idx="0"/>
          </p:cNvCxnSpPr>
          <p:nvPr>
            <p:custDataLst>
              <p:tags r:id="rId16"/>
            </p:custDataLst>
          </p:nvPr>
        </p:nvCxnSpPr>
        <p:spPr>
          <a:xfrm flipH="1">
            <a:off x="4891591" y="2214216"/>
            <a:ext cx="1238293" cy="89218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stCxn id="47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1591" y="2214216"/>
            <a:ext cx="1914199" cy="89218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stCxn id="47" idx="2"/>
            <a:endCxn id="1145" idx="0"/>
          </p:cNvCxnSpPr>
          <p:nvPr>
            <p:custDataLst>
              <p:tags r:id="rId18"/>
            </p:custDataLst>
          </p:nvPr>
        </p:nvCxnSpPr>
        <p:spPr>
          <a:xfrm flipH="1">
            <a:off x="5387748" y="2214216"/>
            <a:ext cx="1418041" cy="87713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stCxn id="48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87748" y="2214216"/>
            <a:ext cx="742136" cy="87713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stCxn id="1144" idx="2"/>
            <a:endCxn id="1036" idx="0"/>
          </p:cNvCxnSpPr>
          <p:nvPr>
            <p:custDataLst>
              <p:tags r:id="rId20"/>
            </p:custDataLst>
          </p:nvPr>
        </p:nvCxnSpPr>
        <p:spPr>
          <a:xfrm>
            <a:off x="4891591" y="3280968"/>
            <a:ext cx="294788" cy="522640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stCxn id="1145" idx="2"/>
            <a:endCxn id="1036" idx="0"/>
          </p:cNvCxnSpPr>
          <p:nvPr>
            <p:custDataLst>
              <p:tags r:id="rId21"/>
            </p:custDataLst>
          </p:nvPr>
        </p:nvCxnSpPr>
        <p:spPr>
          <a:xfrm flipH="1">
            <a:off x="5186379" y="3265916"/>
            <a:ext cx="201369" cy="537692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</p:cNvCxnSpPr>
          <p:nvPr>
            <p:custDataLst>
              <p:tags r:id="rId22"/>
            </p:custDataLst>
          </p:nvPr>
        </p:nvCxnSpPr>
        <p:spPr bwMode="auto">
          <a:xfrm flipH="1" flipV="1">
            <a:off x="5850164" y="4809656"/>
            <a:ext cx="167044" cy="391601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3"/>
            </p:custDataLst>
          </p:nvPr>
        </p:nvCxnSpPr>
        <p:spPr bwMode="auto">
          <a:xfrm flipV="1">
            <a:off x="4710023" y="4809657"/>
            <a:ext cx="1140142" cy="39614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031" y="3965876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031" y="4202447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031" y="4450511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963134" y="3846983"/>
            <a:ext cx="2402086" cy="949441"/>
          </a:xfrm>
          <a:prstGeom prst="rect">
            <a:avLst/>
          </a:prstGeom>
          <a:noFill/>
          <a:ln w="6350" cap="flat" cmpd="sng" algn="ctr">
            <a:solidFill>
              <a:srgbClr val="1D1D1A"/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AB2B1F4-3F6F-4B2A-537D-797D95EED53C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5326031" y="4591939"/>
            <a:ext cx="956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训练服务器</a:t>
            </a: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29901" y="2214216"/>
            <a:ext cx="2799983" cy="8040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29901" y="2214216"/>
            <a:ext cx="3475890" cy="8040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47380" y="1589968"/>
            <a:ext cx="4429111" cy="109616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406929" y="1589968"/>
            <a:ext cx="4748681" cy="1096169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826034" y="2214216"/>
            <a:ext cx="2979757" cy="80440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826034" y="2214216"/>
            <a:ext cx="2303850" cy="80440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266110" y="1401028"/>
            <a:ext cx="310041" cy="20325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265934" y="1401028"/>
            <a:ext cx="310041" cy="203257"/>
          </a:xfrm>
          <a:prstGeom prst="rect">
            <a:avLst/>
          </a:prstGeom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576598" y="1502964"/>
            <a:ext cx="436476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919428" y="1502657"/>
            <a:ext cx="34650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4621203" y="1413124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477597" y="1426059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698172" y="4457151"/>
            <a:ext cx="1133258" cy="736804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698172" y="4457151"/>
            <a:ext cx="1761450" cy="736340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55F3EA9-BEE5-B587-816A-8FE798FDE91F}"/>
              </a:ext>
            </a:extLst>
          </p:cNvPr>
          <p:cNvGrpSpPr/>
          <p:nvPr/>
        </p:nvGrpSpPr>
        <p:grpSpPr>
          <a:xfrm>
            <a:off x="6223273" y="1408550"/>
            <a:ext cx="449117" cy="137356"/>
            <a:chOff x="4058106" y="3237998"/>
            <a:chExt cx="416210" cy="170222"/>
          </a:xfrm>
        </p:grpSpPr>
        <p:cxnSp>
          <p:nvCxnSpPr>
            <p:cNvPr id="1172" name="直接连接符 430">
              <a:extLst>
                <a:ext uri="{FF2B5EF4-FFF2-40B4-BE49-F238E27FC236}">
                  <a16:creationId xmlns:a16="http://schemas.microsoft.com/office/drawing/2014/main" id="{B24C6809-1581-67F0-9312-F358CEDF66B4}"/>
                </a:ext>
              </a:extLst>
            </p:cNvPr>
            <p:cNvCxnSpPr/>
            <p:nvPr>
              <p:custDataLst>
                <p:tags r:id="rId158"/>
              </p:custDataLst>
            </p:nvPr>
          </p:nvCxnSpPr>
          <p:spPr>
            <a:xfrm>
              <a:off x="4058106" y="3300244"/>
              <a:ext cx="41621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173" name="直接连接符 431">
              <a:extLst>
                <a:ext uri="{FF2B5EF4-FFF2-40B4-BE49-F238E27FC236}">
                  <a16:creationId xmlns:a16="http://schemas.microsoft.com/office/drawing/2014/main" id="{D3170B6C-1A93-EBC4-AC72-A2A143F75131}"/>
                </a:ext>
              </a:extLst>
            </p:cNvPr>
            <p:cNvCxnSpPr/>
            <p:nvPr>
              <p:custDataLst>
                <p:tags r:id="rId159"/>
              </p:custDataLst>
            </p:nvPr>
          </p:nvCxnSpPr>
          <p:spPr>
            <a:xfrm>
              <a:off x="4058106" y="3349613"/>
              <a:ext cx="41621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4" name="椭圆 1173">
              <a:extLst>
                <a:ext uri="{FF2B5EF4-FFF2-40B4-BE49-F238E27FC236}">
                  <a16:creationId xmlns:a16="http://schemas.microsoft.com/office/drawing/2014/main" id="{BEBD5553-CDF0-6726-D509-F0BC512ECB22}"/>
                </a:ext>
              </a:extLst>
            </p:cNvPr>
            <p:cNvSpPr/>
            <p:nvPr>
              <p:custDataLst>
                <p:tags r:id="rId160"/>
              </p:custDataLst>
            </p:nvPr>
          </p:nvSpPr>
          <p:spPr>
            <a:xfrm flipH="1">
              <a:off x="4255862" y="3237998"/>
              <a:ext cx="45719" cy="17022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843" y="1415346"/>
            <a:ext cx="285532" cy="174623"/>
          </a:xfrm>
          <a:prstGeom prst="rect">
            <a:avLst/>
          </a:prstGeom>
          <a:ln>
            <a:solidFill>
              <a:srgbClr val="1D1D1A"/>
            </a:solidFill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725" y="1415346"/>
            <a:ext cx="285532" cy="174623"/>
          </a:xfrm>
          <a:prstGeom prst="rect">
            <a:avLst/>
          </a:prstGeom>
          <a:ln>
            <a:solidFill>
              <a:srgbClr val="1D1D1A"/>
            </a:solidFill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792002" y="1346765"/>
            <a:ext cx="1368170" cy="32209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9883" y="1589969"/>
            <a:ext cx="646606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9885" y="1589969"/>
            <a:ext cx="25725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55609" y="1589969"/>
            <a:ext cx="650180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76491" y="1589969"/>
            <a:ext cx="29298" cy="4586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512" y="2048644"/>
            <a:ext cx="282557" cy="16557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605" y="2048644"/>
            <a:ext cx="282557" cy="16557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46752" y="2505643"/>
            <a:ext cx="1634300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0651" y="249339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610" y="3137354"/>
            <a:ext cx="263545" cy="180563"/>
          </a:xfrm>
          <a:prstGeom prst="rect">
            <a:avLst/>
          </a:prstGeom>
          <a:ln>
            <a:solidFill>
              <a:srgbClr val="1D1D1A"/>
            </a:solidFill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34" y="3139463"/>
            <a:ext cx="263546" cy="180563"/>
          </a:xfrm>
          <a:prstGeom prst="rect">
            <a:avLst/>
          </a:prstGeom>
          <a:ln>
            <a:solidFill>
              <a:srgbClr val="1D1D1A"/>
            </a:solidFill>
          </a:ln>
        </p:spPr>
      </p:pic>
      <p:grpSp>
        <p:nvGrpSpPr>
          <p:cNvPr id="1155" name="组合 1154">
            <a:extLst>
              <a:ext uri="{FF2B5EF4-FFF2-40B4-BE49-F238E27FC236}">
                <a16:creationId xmlns:a16="http://schemas.microsoft.com/office/drawing/2014/main" id="{B6E2F278-05D6-FCE8-29B9-BA2F2B6258C9}"/>
              </a:ext>
            </a:extLst>
          </p:cNvPr>
          <p:cNvGrpSpPr/>
          <p:nvPr/>
        </p:nvGrpSpPr>
        <p:grpSpPr>
          <a:xfrm>
            <a:off x="1264287" y="2686138"/>
            <a:ext cx="1225735" cy="174565"/>
            <a:chOff x="2734649" y="4050405"/>
            <a:chExt cx="1135561" cy="216067"/>
          </a:xfrm>
        </p:grpSpPr>
        <p:pic>
          <p:nvPicPr>
            <p:cNvPr id="1166" name="图片 1165">
              <a:extLst>
                <a:ext uri="{FF2B5EF4-FFF2-40B4-BE49-F238E27FC236}">
                  <a16:creationId xmlns:a16="http://schemas.microsoft.com/office/drawing/2014/main" id="{E519B6B4-4171-D82E-E07C-E65B57775B3F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5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67" name="图片 1166">
              <a:extLst>
                <a:ext uri="{FF2B5EF4-FFF2-40B4-BE49-F238E27FC236}">
                  <a16:creationId xmlns:a16="http://schemas.microsoft.com/office/drawing/2014/main" id="{56EB30A0-FB74-1207-9934-A1936781C247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5914" y="4050405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446" y="3141860"/>
            <a:ext cx="285283" cy="174565"/>
          </a:xfrm>
          <a:prstGeom prst="rect">
            <a:avLst/>
          </a:prstGeom>
          <a:ln>
            <a:solidFill>
              <a:srgbClr val="1D1D1A"/>
            </a:solidFill>
          </a:ln>
        </p:spPr>
      </p:pic>
      <p:cxnSp>
        <p:nvCxnSpPr>
          <p:cNvPr id="1157" name="直接连接符 415">
            <a:extLst>
              <a:ext uri="{FF2B5EF4-FFF2-40B4-BE49-F238E27FC236}">
                <a16:creationId xmlns:a16="http://schemas.microsoft.com/office/drawing/2014/main" id="{C5FD6DFD-A192-3118-BD14-8DF9FB32FE5C}"/>
              </a:ext>
            </a:extLst>
          </p:cNvPr>
          <p:cNvCxnSpPr/>
          <p:nvPr>
            <p:custDataLst>
              <p:tags r:id="rId57"/>
            </p:custDataLst>
          </p:nvPr>
        </p:nvCxnSpPr>
        <p:spPr>
          <a:xfrm flipV="1">
            <a:off x="1366699" y="3209535"/>
            <a:ext cx="170278" cy="5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158" name="直接连接符 416">
            <a:extLst>
              <a:ext uri="{FF2B5EF4-FFF2-40B4-BE49-F238E27FC236}">
                <a16:creationId xmlns:a16="http://schemas.microsoft.com/office/drawing/2014/main" id="{884966FE-F30B-8696-717A-7A7458267C45}"/>
              </a:ext>
            </a:extLst>
          </p:cNvPr>
          <p:cNvCxnSpPr>
            <a:cxnSpLocks/>
          </p:cNvCxnSpPr>
          <p:nvPr>
            <p:custDataLst>
              <p:tags r:id="rId58"/>
            </p:custDataLst>
          </p:nvPr>
        </p:nvCxnSpPr>
        <p:spPr>
          <a:xfrm>
            <a:off x="1357331" y="3268991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159" name="椭圆 1158">
            <a:extLst>
              <a:ext uri="{FF2B5EF4-FFF2-40B4-BE49-F238E27FC236}">
                <a16:creationId xmlns:a16="http://schemas.microsoft.com/office/drawing/2014/main" id="{37E0588B-9FD4-82AF-8C69-89DBFA99F3FA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 flipH="1">
            <a:off x="1409309" y="3161562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stCxn id="1167" idx="2"/>
            <a:endCxn id="1156" idx="0"/>
          </p:cNvCxnSpPr>
          <p:nvPr>
            <p:custDataLst>
              <p:tags r:id="rId60"/>
            </p:custDataLst>
          </p:nvPr>
        </p:nvCxnSpPr>
        <p:spPr>
          <a:xfrm flipH="1">
            <a:off x="2256087" y="2860702"/>
            <a:ext cx="91293" cy="281158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stCxn id="1166" idx="2"/>
            <a:endCxn id="1171" idx="0"/>
          </p:cNvCxnSpPr>
          <p:nvPr>
            <p:custDataLst>
              <p:tags r:id="rId61"/>
            </p:custDataLst>
          </p:nvPr>
        </p:nvCxnSpPr>
        <p:spPr>
          <a:xfrm>
            <a:off x="1406929" y="2860702"/>
            <a:ext cx="301678" cy="278761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stCxn id="1166" idx="2"/>
            <a:endCxn id="1170" idx="0"/>
          </p:cNvCxnSpPr>
          <p:nvPr>
            <p:custDataLst>
              <p:tags r:id="rId62"/>
            </p:custDataLst>
          </p:nvPr>
        </p:nvCxnSpPr>
        <p:spPr>
          <a:xfrm flipH="1">
            <a:off x="1223383" y="2860702"/>
            <a:ext cx="183546" cy="27665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3" name="文本框 1162">
            <a:extLst>
              <a:ext uri="{FF2B5EF4-FFF2-40B4-BE49-F238E27FC236}">
                <a16:creationId xmlns:a16="http://schemas.microsoft.com/office/drawing/2014/main" id="{82C3C4BF-F74E-493D-F5C9-27B40729F99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1744871" y="3330918"/>
            <a:ext cx="8980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带外交换机</a:t>
            </a:r>
          </a:p>
        </p:txBody>
      </p:sp>
      <p:sp>
        <p:nvSpPr>
          <p:cNvPr id="1164" name="文本框 1163">
            <a:extLst>
              <a:ext uri="{FF2B5EF4-FFF2-40B4-BE49-F238E27FC236}">
                <a16:creationId xmlns:a16="http://schemas.microsoft.com/office/drawing/2014/main" id="{561DC631-00EB-9742-8B04-82C38FF4295F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1051044" y="333091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带内交换机</a:t>
            </a:r>
          </a:p>
        </p:txBody>
      </p: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1419386" y="2632744"/>
            <a:ext cx="89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</a:t>
            </a:r>
          </a:p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stCxn id="1135" idx="0"/>
            <a:endCxn id="22" idx="2"/>
          </p:cNvCxnSpPr>
          <p:nvPr>
            <p:custDataLst>
              <p:tags r:id="rId67"/>
            </p:custDataLst>
          </p:nvPr>
        </p:nvCxnSpPr>
        <p:spPr>
          <a:xfrm flipH="1" flipV="1">
            <a:off x="5164177" y="4796423"/>
            <a:ext cx="3109765" cy="411316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stCxn id="1141" idx="0"/>
            <a:endCxn id="22" idx="2"/>
          </p:cNvCxnSpPr>
          <p:nvPr>
            <p:custDataLst>
              <p:tags r:id="rId68"/>
            </p:custDataLst>
          </p:nvPr>
        </p:nvCxnSpPr>
        <p:spPr>
          <a:xfrm flipH="1" flipV="1">
            <a:off x="5164177" y="4796423"/>
            <a:ext cx="2496643" cy="40132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3056447" y="3242505"/>
            <a:ext cx="908644" cy="1718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2987315" y="2732978"/>
            <a:ext cx="1360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187221" y="3018256"/>
            <a:ext cx="781493" cy="175155"/>
            <a:chOff x="2788946" y="4048913"/>
            <a:chExt cx="723807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8946" y="4048913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8457" y="4049368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sp>
        <p:nvSpPr>
          <p:cNvPr id="1151" name="矩形 1150">
            <a:extLst>
              <a:ext uri="{FF2B5EF4-FFF2-40B4-BE49-F238E27FC236}">
                <a16:creationId xmlns:a16="http://schemas.microsoft.com/office/drawing/2014/main" id="{BC4FF45A-0E9E-09CD-F7C5-76ABB268CEC5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2997610" y="2735675"/>
            <a:ext cx="1115356" cy="6971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stCxn id="1152" idx="2"/>
            <a:endCxn id="1093" idx="0"/>
          </p:cNvCxnSpPr>
          <p:nvPr>
            <p:custDataLst>
              <p:tags r:id="rId72"/>
            </p:custDataLst>
          </p:nvPr>
        </p:nvCxnSpPr>
        <p:spPr>
          <a:xfrm flipH="1">
            <a:off x="2839196" y="3193043"/>
            <a:ext cx="490705" cy="1349634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stCxn id="1153" idx="2"/>
            <a:endCxn id="1093" idx="0"/>
          </p:cNvCxnSpPr>
          <p:nvPr>
            <p:custDataLst>
              <p:tags r:id="rId73"/>
            </p:custDataLst>
          </p:nvPr>
        </p:nvCxnSpPr>
        <p:spPr>
          <a:xfrm flipH="1">
            <a:off x="2839196" y="3193411"/>
            <a:ext cx="986838" cy="1349266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4729845" y="2852827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DD281A4-531C-837F-15F6-3B2050B37A2C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4492425" y="2729998"/>
            <a:ext cx="1495317" cy="70807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4748275" y="3286786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50879" y="3091351"/>
            <a:ext cx="777583" cy="189617"/>
            <a:chOff x="2767672" y="4043986"/>
            <a:chExt cx="730250" cy="234697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2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6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6" y="4043986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</p:cNvCxnSpPr>
          <p:nvPr>
            <p:custDataLst>
              <p:tags r:id="rId77"/>
            </p:custDataLst>
          </p:nvPr>
        </p:nvCxnSpPr>
        <p:spPr>
          <a:xfrm>
            <a:off x="1223382" y="3317918"/>
            <a:ext cx="103373" cy="1478505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stCxn id="1171" idx="2"/>
            <a:endCxn id="1091" idx="0"/>
          </p:cNvCxnSpPr>
          <p:nvPr>
            <p:custDataLst>
              <p:tags r:id="rId78"/>
            </p:custDataLst>
          </p:nvPr>
        </p:nvCxnSpPr>
        <p:spPr>
          <a:xfrm>
            <a:off x="1708607" y="3320027"/>
            <a:ext cx="36797" cy="121839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6350" cap="flat" cmpd="sng" algn="ctr">
            <a:solidFill>
              <a:srgbClr val="1D1D1A"/>
            </a:solidFill>
            <a:prstDash val="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024" name="组合 1023">
            <a:extLst>
              <a:ext uri="{FF2B5EF4-FFF2-40B4-BE49-F238E27FC236}">
                <a16:creationId xmlns:a16="http://schemas.microsoft.com/office/drawing/2014/main" id="{340082F7-CCED-821B-7C54-E745A52E10B8}"/>
              </a:ext>
            </a:extLst>
          </p:cNvPr>
          <p:cNvGrpSpPr/>
          <p:nvPr/>
        </p:nvGrpSpPr>
        <p:grpSpPr>
          <a:xfrm>
            <a:off x="6710696" y="5128422"/>
            <a:ext cx="2994318" cy="841039"/>
            <a:chOff x="4957463" y="5653818"/>
            <a:chExt cx="3089977" cy="999249"/>
          </a:xfrm>
        </p:grpSpPr>
        <p:cxnSp>
          <p:nvCxnSpPr>
            <p:cNvPr id="1130" name="直接连接符 388">
              <a:extLst>
                <a:ext uri="{FF2B5EF4-FFF2-40B4-BE49-F238E27FC236}">
                  <a16:creationId xmlns:a16="http://schemas.microsoft.com/office/drawing/2014/main" id="{7E3224BB-4FCC-1F78-9E09-90DB07BBA2E1}"/>
                </a:ext>
              </a:extLst>
            </p:cNvPr>
            <p:cNvCxnSpPr>
              <a:stCxn id="1137" idx="0"/>
              <a:endCxn id="1136" idx="2"/>
            </p:cNvCxnSpPr>
            <p:nvPr>
              <p:custDataLst>
                <p:tags r:id="rId138"/>
              </p:custDataLst>
            </p:nvPr>
          </p:nvCxnSpPr>
          <p:spPr bwMode="auto">
            <a:xfrm flipV="1">
              <a:off x="6469228" y="5899822"/>
              <a:ext cx="676720" cy="410890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1" name="直接连接符 389">
              <a:extLst>
                <a:ext uri="{FF2B5EF4-FFF2-40B4-BE49-F238E27FC236}">
                  <a16:creationId xmlns:a16="http://schemas.microsoft.com/office/drawing/2014/main" id="{060790D0-ECAB-F6C9-0693-A6F41A830AD5}"/>
                </a:ext>
              </a:extLst>
            </p:cNvPr>
            <p:cNvCxnSpPr>
              <a:stCxn id="1138" idx="0"/>
              <a:endCxn id="1136" idx="2"/>
            </p:cNvCxnSpPr>
            <p:nvPr>
              <p:custDataLst>
                <p:tags r:id="rId139"/>
              </p:custDataLst>
            </p:nvPr>
          </p:nvCxnSpPr>
          <p:spPr bwMode="auto">
            <a:xfrm flipH="1" flipV="1">
              <a:off x="7145948" y="5899822"/>
              <a:ext cx="112530" cy="410889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32" name="文本框 1131">
              <a:extLst>
                <a:ext uri="{FF2B5EF4-FFF2-40B4-BE49-F238E27FC236}">
                  <a16:creationId xmlns:a16="http://schemas.microsoft.com/office/drawing/2014/main" id="{51CE660A-01B3-F702-7991-C1E61A273DEE}"/>
                </a:ext>
              </a:extLst>
            </p:cNvPr>
            <p:cNvSpPr txBox="1"/>
            <p:nvPr>
              <p:custDataLst>
                <p:tags r:id="rId140"/>
              </p:custDataLst>
            </p:nvPr>
          </p:nvSpPr>
          <p:spPr>
            <a:xfrm>
              <a:off x="4957463" y="5653818"/>
              <a:ext cx="922357" cy="438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TOR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1133" name="直接连接符 391">
              <a:extLst>
                <a:ext uri="{FF2B5EF4-FFF2-40B4-BE49-F238E27FC236}">
                  <a16:creationId xmlns:a16="http://schemas.microsoft.com/office/drawing/2014/main" id="{83E0DFCF-F232-1950-9703-1E9D837DF9B9}"/>
                </a:ext>
              </a:extLst>
            </p:cNvPr>
            <p:cNvCxnSpPr>
              <a:stCxn id="1137" idx="0"/>
              <a:endCxn id="1135" idx="2"/>
            </p:cNvCxnSpPr>
            <p:nvPr>
              <p:custDataLst>
                <p:tags r:id="rId141"/>
              </p:custDataLst>
            </p:nvPr>
          </p:nvCxnSpPr>
          <p:spPr bwMode="auto">
            <a:xfrm flipV="1">
              <a:off x="6469228" y="5916199"/>
              <a:ext cx="101423" cy="394513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4" name="直接连接符 392">
              <a:extLst>
                <a:ext uri="{FF2B5EF4-FFF2-40B4-BE49-F238E27FC236}">
                  <a16:creationId xmlns:a16="http://schemas.microsoft.com/office/drawing/2014/main" id="{F1A32D5C-20D8-32CB-40E4-9C66D65BAF84}"/>
                </a:ext>
              </a:extLst>
            </p:cNvPr>
            <p:cNvCxnSpPr>
              <a:stCxn id="1138" idx="0"/>
              <a:endCxn id="1135" idx="2"/>
            </p:cNvCxnSpPr>
            <p:nvPr>
              <p:custDataLst>
                <p:tags r:id="rId142"/>
              </p:custDataLst>
            </p:nvPr>
          </p:nvCxnSpPr>
          <p:spPr bwMode="auto">
            <a:xfrm flipH="1" flipV="1">
              <a:off x="6570651" y="5916199"/>
              <a:ext cx="687827" cy="394512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35" name="Picture 148">
              <a:extLst>
                <a:ext uri="{FF2B5EF4-FFF2-40B4-BE49-F238E27FC236}">
                  <a16:creationId xmlns:a16="http://schemas.microsoft.com/office/drawing/2014/main" id="{13C17AB3-6501-E4A8-5919-2306EE9CA02A}"/>
                </a:ext>
              </a:extLst>
            </p:cNvPr>
            <p:cNvPicPr>
              <a:picLocks noChangeAspect="1"/>
            </p:cNvPicPr>
            <p:nvPr>
              <p:custDataLst>
                <p:tags r:id="rId143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421" y="5748053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" name="Picture 148">
              <a:extLst>
                <a:ext uri="{FF2B5EF4-FFF2-40B4-BE49-F238E27FC236}">
                  <a16:creationId xmlns:a16="http://schemas.microsoft.com/office/drawing/2014/main" id="{89EC1000-4AF1-1F86-4986-74C0FDDB13D6}"/>
                </a:ext>
              </a:extLst>
            </p:cNvPr>
            <p:cNvPicPr>
              <a:picLocks noChangeAspect="1"/>
            </p:cNvPicPr>
            <p:nvPr>
              <p:custDataLst>
                <p:tags r:id="rId144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718" y="5731676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7" name="Picture 148">
              <a:extLst>
                <a:ext uri="{FF2B5EF4-FFF2-40B4-BE49-F238E27FC236}">
                  <a16:creationId xmlns:a16="http://schemas.microsoft.com/office/drawing/2014/main" id="{E61E667A-55AD-C5B1-659A-1D9D2DB9B350}"/>
                </a:ext>
              </a:extLst>
            </p:cNvPr>
            <p:cNvPicPr>
              <a:picLocks noChangeAspect="1"/>
            </p:cNvPicPr>
            <p:nvPr>
              <p:custDataLst>
                <p:tags r:id="rId145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5998" y="6310712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8" name="Picture 148">
              <a:extLst>
                <a:ext uri="{FF2B5EF4-FFF2-40B4-BE49-F238E27FC236}">
                  <a16:creationId xmlns:a16="http://schemas.microsoft.com/office/drawing/2014/main" id="{3112EAFF-4062-992A-C773-67E878396166}"/>
                </a:ext>
              </a:extLst>
            </p:cNvPr>
            <p:cNvPicPr>
              <a:picLocks noChangeAspect="1"/>
            </p:cNvPicPr>
            <p:nvPr>
              <p:custDataLst>
                <p:tags r:id="rId146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5249" y="6310711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9" name="文本框 1138">
              <a:extLst>
                <a:ext uri="{FF2B5EF4-FFF2-40B4-BE49-F238E27FC236}">
                  <a16:creationId xmlns:a16="http://schemas.microsoft.com/office/drawing/2014/main" id="{453508A4-448B-4629-BCB5-03A9203E4722}"/>
                </a:ext>
              </a:extLst>
            </p:cNvPr>
            <p:cNvSpPr txBox="1"/>
            <p:nvPr>
              <p:custDataLst>
                <p:tags r:id="rId147"/>
              </p:custDataLst>
            </p:nvPr>
          </p:nvSpPr>
          <p:spPr>
            <a:xfrm>
              <a:off x="5073834" y="6214259"/>
              <a:ext cx="1274887" cy="438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数据面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Spine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pic>
          <p:nvPicPr>
            <p:cNvPr id="1140" name="Picture 148">
              <a:extLst>
                <a:ext uri="{FF2B5EF4-FFF2-40B4-BE49-F238E27FC236}">
                  <a16:creationId xmlns:a16="http://schemas.microsoft.com/office/drawing/2014/main" id="{8E793966-7BDA-D505-B508-75DB9CD282EE}"/>
                </a:ext>
              </a:extLst>
            </p:cNvPr>
            <p:cNvPicPr>
              <a:picLocks noChangeAspect="1"/>
            </p:cNvPicPr>
            <p:nvPr>
              <p:custDataLst>
                <p:tags r:id="rId148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0980" y="5731125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1" name="Picture 148">
              <a:extLst>
                <a:ext uri="{FF2B5EF4-FFF2-40B4-BE49-F238E27FC236}">
                  <a16:creationId xmlns:a16="http://schemas.microsoft.com/office/drawing/2014/main" id="{EB3BA5D1-69E2-1E39-279B-2BB08288D01E}"/>
                </a:ext>
              </a:extLst>
            </p:cNvPr>
            <p:cNvPicPr>
              <a:picLocks noChangeAspect="1"/>
            </p:cNvPicPr>
            <p:nvPr>
              <p:custDataLst>
                <p:tags r:id="rId149"/>
              </p:custDataLst>
            </p:nvPr>
          </p:nvPicPr>
          <p:blipFill>
            <a:blip r:embed="rId16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712" y="5736188"/>
              <a:ext cx="506460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42" name="直接连接符 400">
              <a:extLst>
                <a:ext uri="{FF2B5EF4-FFF2-40B4-BE49-F238E27FC236}">
                  <a16:creationId xmlns:a16="http://schemas.microsoft.com/office/drawing/2014/main" id="{9D0DC4D4-5B82-70CE-472B-EDCA0533FEDD}"/>
                </a:ext>
              </a:extLst>
            </p:cNvPr>
            <p:cNvCxnSpPr>
              <a:stCxn id="1138" idx="0"/>
              <a:endCxn id="1140" idx="2"/>
            </p:cNvCxnSpPr>
            <p:nvPr>
              <p:custDataLst>
                <p:tags r:id="rId150"/>
              </p:custDataLst>
            </p:nvPr>
          </p:nvCxnSpPr>
          <p:spPr bwMode="auto">
            <a:xfrm flipV="1">
              <a:off x="7258478" y="5899271"/>
              <a:ext cx="535732" cy="411440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3" name="直接连接符 401">
              <a:extLst>
                <a:ext uri="{FF2B5EF4-FFF2-40B4-BE49-F238E27FC236}">
                  <a16:creationId xmlns:a16="http://schemas.microsoft.com/office/drawing/2014/main" id="{10453932-489C-7B8A-CCE3-83BD089A2470}"/>
                </a:ext>
              </a:extLst>
            </p:cNvPr>
            <p:cNvCxnSpPr>
              <a:stCxn id="1137" idx="0"/>
              <a:endCxn id="1141" idx="2"/>
            </p:cNvCxnSpPr>
            <p:nvPr>
              <p:custDataLst>
                <p:tags r:id="rId151"/>
              </p:custDataLst>
            </p:nvPr>
          </p:nvCxnSpPr>
          <p:spPr bwMode="auto">
            <a:xfrm flipH="1" flipV="1">
              <a:off x="5937942" y="5904334"/>
              <a:ext cx="531286" cy="406378"/>
            </a:xfrm>
            <a:prstGeom prst="line">
              <a:avLst/>
            </a:prstGeom>
            <a:noFill/>
            <a:ln w="28575" cmpd="sng">
              <a:solidFill>
                <a:srgbClr val="FF000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0"/>
            </p:custDataLst>
          </p:nvPr>
        </p:nvCxnSpPr>
        <p:spPr>
          <a:xfrm>
            <a:off x="7897292" y="3300500"/>
            <a:ext cx="1129856" cy="957785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7785705" y="2877344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7548285" y="2754515"/>
            <a:ext cx="1495317" cy="70807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7804135" y="3311302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7756576" y="3125928"/>
            <a:ext cx="774606" cy="180266"/>
            <a:chOff x="2734649" y="4050405"/>
            <a:chExt cx="727454" cy="223124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3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5"/>
              <a:ext cx="264295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3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62"/>
              <a:ext cx="264296" cy="216067"/>
            </a:xfrm>
            <a:prstGeom prst="rect">
              <a:avLst/>
            </a:prstGeom>
            <a:ln>
              <a:solidFill>
                <a:srgbClr val="1D1D1A"/>
              </a:solidFill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stCxn id="48" idx="2"/>
            <a:endCxn id="1128" idx="0"/>
          </p:cNvCxnSpPr>
          <p:nvPr>
            <p:custDataLst>
              <p:tags r:id="rId84"/>
            </p:custDataLst>
          </p:nvPr>
        </p:nvCxnSpPr>
        <p:spPr>
          <a:xfrm>
            <a:off x="6129883" y="2214216"/>
            <a:ext cx="1767408" cy="91171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stCxn id="47" idx="2"/>
            <a:endCxn id="1129" idx="0"/>
          </p:cNvCxnSpPr>
          <p:nvPr>
            <p:custDataLst>
              <p:tags r:id="rId85"/>
            </p:custDataLst>
          </p:nvPr>
        </p:nvCxnSpPr>
        <p:spPr>
          <a:xfrm>
            <a:off x="6805789" y="2214216"/>
            <a:ext cx="1584680" cy="91741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stCxn id="48" idx="2"/>
            <a:endCxn id="1129" idx="0"/>
          </p:cNvCxnSpPr>
          <p:nvPr>
            <p:custDataLst>
              <p:tags r:id="rId86"/>
            </p:custDataLst>
          </p:nvPr>
        </p:nvCxnSpPr>
        <p:spPr>
          <a:xfrm>
            <a:off x="6129883" y="2214216"/>
            <a:ext cx="2260586" cy="91741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</p:cNvCxnSpPr>
          <p:nvPr>
            <p:custDataLst>
              <p:tags r:id="rId87"/>
            </p:custDataLst>
          </p:nvPr>
        </p:nvCxnSpPr>
        <p:spPr>
          <a:xfrm>
            <a:off x="6778916" y="2223457"/>
            <a:ext cx="1091503" cy="91171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98420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7" name="文本框 1036">
            <a:extLst>
              <a:ext uri="{FF2B5EF4-FFF2-40B4-BE49-F238E27FC236}">
                <a16:creationId xmlns:a16="http://schemas.microsoft.com/office/drawing/2014/main" id="{1FBEE315-10DE-5950-91C7-E2716B1022A3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7481531" y="3597299"/>
            <a:ext cx="1360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板载：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2*25GE</a:t>
            </a: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390469" y="3306194"/>
            <a:ext cx="636679" cy="952091"/>
          </a:xfrm>
          <a:prstGeom prst="line">
            <a:avLst/>
          </a:prstGeom>
          <a:noFill/>
          <a:ln w="1270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7581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7908728" y="5793616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9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1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956" y="3961426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2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956" y="4197998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93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956" y="4446062"/>
            <a:ext cx="922251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3854060" y="4587712"/>
            <a:ext cx="1445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95"/>
            </p:custDataLst>
          </p:nvPr>
        </p:nvCxnSpPr>
        <p:spPr bwMode="auto">
          <a:xfrm flipH="1" flipV="1">
            <a:off x="4667503" y="4789515"/>
            <a:ext cx="42519" cy="416284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</p:cNvCxnSpPr>
          <p:nvPr>
            <p:custDataLst>
              <p:tags r:id="rId96"/>
            </p:custDataLst>
          </p:nvPr>
        </p:nvCxnSpPr>
        <p:spPr bwMode="auto">
          <a:xfrm flipH="1" flipV="1">
            <a:off x="4695494" y="4809657"/>
            <a:ext cx="1321714" cy="391600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97"/>
            </p:custDataLst>
          </p:nvPr>
        </p:nvCxnSpPr>
        <p:spPr bwMode="auto">
          <a:xfrm flipH="1" flipV="1">
            <a:off x="7660821" y="5339276"/>
            <a:ext cx="1279656" cy="34203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98"/>
            </p:custDataLst>
          </p:nvPr>
        </p:nvCxnSpPr>
        <p:spPr bwMode="auto">
          <a:xfrm flipV="1">
            <a:off x="8175659" y="5335014"/>
            <a:ext cx="1283963" cy="34629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973968" y="6084838"/>
            <a:ext cx="5386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cxnSp>
        <p:nvCxnSpPr>
          <p:cNvPr id="1051" name="连接符: 肘形 12">
            <a:extLst>
              <a:ext uri="{FF2B5EF4-FFF2-40B4-BE49-F238E27FC236}">
                <a16:creationId xmlns:a16="http://schemas.microsoft.com/office/drawing/2014/main" id="{8DAFEEBD-46CE-7B36-A2F8-B276F2F5FA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6976" y="2965544"/>
            <a:ext cx="1005278" cy="1707047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2" name="连接符: 肘形 257">
            <a:extLst>
              <a:ext uri="{FF2B5EF4-FFF2-40B4-BE49-F238E27FC236}">
                <a16:creationId xmlns:a16="http://schemas.microsoft.com/office/drawing/2014/main" id="{9CF9BF8A-3DDA-D079-025A-1F624614C6B8}"/>
              </a:ext>
            </a:extLst>
          </p:cNvPr>
          <p:cNvCxnSpPr>
            <a:cxnSpLocks/>
            <a:stCxn id="1156" idx="2"/>
            <a:endCxn id="1108" idx="1"/>
          </p:cNvCxnSpPr>
          <p:nvPr/>
        </p:nvCxnSpPr>
        <p:spPr>
          <a:xfrm rot="16200000" flipH="1">
            <a:off x="1713631" y="3858882"/>
            <a:ext cx="2447376" cy="1362462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69D79C6D-DB32-08BC-3F19-B2E0F5F27049}"/>
              </a:ext>
            </a:extLst>
          </p:cNvPr>
          <p:cNvGrpSpPr/>
          <p:nvPr/>
        </p:nvGrpSpPr>
        <p:grpSpPr>
          <a:xfrm>
            <a:off x="3618549" y="5020461"/>
            <a:ext cx="2862069" cy="1015164"/>
            <a:chOff x="2945559" y="5595806"/>
            <a:chExt cx="2444172" cy="1210830"/>
          </a:xfrm>
        </p:grpSpPr>
        <p:sp>
          <p:nvSpPr>
            <p:cNvPr id="1097" name="矩形 1096">
              <a:extLst>
                <a:ext uri="{FF2B5EF4-FFF2-40B4-BE49-F238E27FC236}">
                  <a16:creationId xmlns:a16="http://schemas.microsoft.com/office/drawing/2014/main" id="{3A8A2589-733A-F50A-A75D-2A7F1BDB76B2}"/>
                </a:ext>
              </a:extLst>
            </p:cNvPr>
            <p:cNvSpPr/>
            <p:nvPr>
              <p:custDataLst>
                <p:tags r:id="rId123"/>
              </p:custDataLst>
            </p:nvPr>
          </p:nvSpPr>
          <p:spPr>
            <a:xfrm>
              <a:off x="2978252" y="5700657"/>
              <a:ext cx="2411479" cy="1006296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98" name="直接连接符 354">
              <a:extLst>
                <a:ext uri="{FF2B5EF4-FFF2-40B4-BE49-F238E27FC236}">
                  <a16:creationId xmlns:a16="http://schemas.microsoft.com/office/drawing/2014/main" id="{15B8FFA2-16DF-F43F-2997-7746505C1C46}"/>
                </a:ext>
              </a:extLst>
            </p:cNvPr>
            <p:cNvCxnSpPr>
              <a:stCxn id="1105" idx="0"/>
              <a:endCxn id="1104" idx="2"/>
            </p:cNvCxnSpPr>
            <p:nvPr>
              <p:custDataLst>
                <p:tags r:id="rId124"/>
              </p:custDataLst>
            </p:nvPr>
          </p:nvCxnSpPr>
          <p:spPr bwMode="auto">
            <a:xfrm flipV="1">
              <a:off x="4048769" y="5979594"/>
              <a:ext cx="945216" cy="404231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9" name="直接连接符 355">
              <a:extLst>
                <a:ext uri="{FF2B5EF4-FFF2-40B4-BE49-F238E27FC236}">
                  <a16:creationId xmlns:a16="http://schemas.microsoft.com/office/drawing/2014/main" id="{9DA18A13-A135-52C0-67BB-28982399803F}"/>
                </a:ext>
              </a:extLst>
            </p:cNvPr>
            <p:cNvCxnSpPr>
              <a:stCxn id="1106" idx="0"/>
              <a:endCxn id="1104" idx="2"/>
            </p:cNvCxnSpPr>
            <p:nvPr>
              <p:custDataLst>
                <p:tags r:id="rId125"/>
              </p:custDataLst>
            </p:nvPr>
          </p:nvCxnSpPr>
          <p:spPr bwMode="auto">
            <a:xfrm flipV="1">
              <a:off x="4815578" y="5979595"/>
              <a:ext cx="178408" cy="404230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00" name="文本框 1099">
              <a:extLst>
                <a:ext uri="{FF2B5EF4-FFF2-40B4-BE49-F238E27FC236}">
                  <a16:creationId xmlns:a16="http://schemas.microsoft.com/office/drawing/2014/main" id="{D26F47BD-C02A-1946-858C-EDC28BCEC92D}"/>
                </a:ext>
              </a:extLst>
            </p:cNvPr>
            <p:cNvSpPr txBox="1"/>
            <p:nvPr>
              <p:custDataLst>
                <p:tags r:id="rId126"/>
              </p:custDataLst>
            </p:nvPr>
          </p:nvSpPr>
          <p:spPr>
            <a:xfrm>
              <a:off x="2945559" y="5739385"/>
              <a:ext cx="769980" cy="44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计算参数面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TOR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cxnSp>
          <p:nvCxnSpPr>
            <p:cNvPr id="1101" name="直接连接符 357">
              <a:extLst>
                <a:ext uri="{FF2B5EF4-FFF2-40B4-BE49-F238E27FC236}">
                  <a16:creationId xmlns:a16="http://schemas.microsoft.com/office/drawing/2014/main" id="{E0C79E73-BEC5-8D78-64D2-41AB52D5C656}"/>
                </a:ext>
              </a:extLst>
            </p:cNvPr>
            <p:cNvCxnSpPr>
              <a:stCxn id="1105" idx="0"/>
              <a:endCxn id="1103" idx="2"/>
            </p:cNvCxnSpPr>
            <p:nvPr>
              <p:custDataLst>
                <p:tags r:id="rId127"/>
              </p:custDataLst>
            </p:nvPr>
          </p:nvCxnSpPr>
          <p:spPr bwMode="auto">
            <a:xfrm flipH="1" flipV="1">
              <a:off x="3877665" y="5985013"/>
              <a:ext cx="171104" cy="398812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2" name="直接连接符 358">
              <a:extLst>
                <a:ext uri="{FF2B5EF4-FFF2-40B4-BE49-F238E27FC236}">
                  <a16:creationId xmlns:a16="http://schemas.microsoft.com/office/drawing/2014/main" id="{3D28342C-6950-1D4E-90C8-198588183759}"/>
                </a:ext>
              </a:extLst>
            </p:cNvPr>
            <p:cNvCxnSpPr>
              <a:stCxn id="1106" idx="0"/>
              <a:endCxn id="1103" idx="2"/>
            </p:cNvCxnSpPr>
            <p:nvPr>
              <p:custDataLst>
                <p:tags r:id="rId128"/>
              </p:custDataLst>
            </p:nvPr>
          </p:nvCxnSpPr>
          <p:spPr bwMode="auto">
            <a:xfrm flipH="1" flipV="1">
              <a:off x="3877665" y="5985013"/>
              <a:ext cx="937912" cy="398811"/>
            </a:xfrm>
            <a:prstGeom prst="line">
              <a:avLst/>
            </a:prstGeom>
            <a:noFill/>
            <a:ln w="28575" cmpd="sng">
              <a:solidFill>
                <a:srgbClr val="7030A0"/>
              </a:solidFill>
              <a:prstDash val="lgDashDot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03" name="Picture 148">
              <a:extLst>
                <a:ext uri="{FF2B5EF4-FFF2-40B4-BE49-F238E27FC236}">
                  <a16:creationId xmlns:a16="http://schemas.microsoft.com/office/drawing/2014/main" id="{553EA303-9D45-EF8E-E5ED-A3FDCB00DE0F}"/>
                </a:ext>
              </a:extLst>
            </p:cNvPr>
            <p:cNvPicPr>
              <a:picLocks noChangeAspect="1"/>
            </p:cNvPicPr>
            <p:nvPr>
              <p:custDataLst>
                <p:tags r:id="rId129"/>
              </p:custDataLst>
            </p:nvPr>
          </p:nvPicPr>
          <p:blipFill>
            <a:blip r:embed="rId1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635" y="5816867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4" name="Picture 148">
              <a:extLst>
                <a:ext uri="{FF2B5EF4-FFF2-40B4-BE49-F238E27FC236}">
                  <a16:creationId xmlns:a16="http://schemas.microsoft.com/office/drawing/2014/main" id="{FE860AFF-5736-E840-58E6-C11CA746AB5F}"/>
                </a:ext>
              </a:extLst>
            </p:cNvPr>
            <p:cNvPicPr>
              <a:picLocks noChangeAspect="1"/>
            </p:cNvPicPr>
            <p:nvPr>
              <p:custDataLst>
                <p:tags r:id="rId130"/>
              </p:custDataLst>
            </p:nvPr>
          </p:nvPicPr>
          <p:blipFill>
            <a:blip r:embed="rId1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955" y="5811449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5" name="Picture 148">
              <a:extLst>
                <a:ext uri="{FF2B5EF4-FFF2-40B4-BE49-F238E27FC236}">
                  <a16:creationId xmlns:a16="http://schemas.microsoft.com/office/drawing/2014/main" id="{842EB368-B316-2A1A-6CA6-9BA7E5A29BB4}"/>
                </a:ext>
              </a:extLst>
            </p:cNvPr>
            <p:cNvPicPr>
              <a:picLocks noChangeAspect="1"/>
            </p:cNvPicPr>
            <p:nvPr>
              <p:custDataLst>
                <p:tags r:id="rId131"/>
              </p:custDataLst>
            </p:nvPr>
          </p:nvPicPr>
          <p:blipFill>
            <a:blip r:embed="rId1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739" y="6383825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6" name="Picture 148">
              <a:extLst>
                <a:ext uri="{FF2B5EF4-FFF2-40B4-BE49-F238E27FC236}">
                  <a16:creationId xmlns:a16="http://schemas.microsoft.com/office/drawing/2014/main" id="{16D5045B-8511-5FC5-E249-81244E30162A}"/>
                </a:ext>
              </a:extLst>
            </p:cNvPr>
            <p:cNvPicPr>
              <a:picLocks noChangeAspect="1"/>
            </p:cNvPicPr>
            <p:nvPr>
              <p:custDataLst>
                <p:tags r:id="rId132"/>
              </p:custDataLst>
            </p:nvPr>
          </p:nvPicPr>
          <p:blipFill>
            <a:blip r:embed="rId16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547" y="6383824"/>
              <a:ext cx="492059" cy="16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7" name="TextBox 48">
              <a:extLst>
                <a:ext uri="{FF2B5EF4-FFF2-40B4-BE49-F238E27FC236}">
                  <a16:creationId xmlns:a16="http://schemas.microsoft.com/office/drawing/2014/main" id="{B75FA689-892D-1E55-860B-2500A737C939}"/>
                </a:ext>
              </a:extLst>
            </p:cNvPr>
            <p:cNvSpPr txBox="1"/>
            <p:nvPr>
              <p:custDataLst>
                <p:tags r:id="rId133"/>
              </p:custDataLst>
            </p:nvPr>
          </p:nvSpPr>
          <p:spPr>
            <a:xfrm>
              <a:off x="4228312" y="5595806"/>
              <a:ext cx="387350" cy="2736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913399">
                <a:lnSpc>
                  <a:spcPts val="3439"/>
                </a:lnSpc>
                <a:defRPr/>
              </a:pPr>
              <a:r>
                <a:rPr lang="en-US" altLang="zh-CN" sz="32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108" name="文本框 1107">
              <a:extLst>
                <a:ext uri="{FF2B5EF4-FFF2-40B4-BE49-F238E27FC236}">
                  <a16:creationId xmlns:a16="http://schemas.microsoft.com/office/drawing/2014/main" id="{D16FD6BD-E8DE-CAF1-A287-B15743EAC496}"/>
                </a:ext>
              </a:extLst>
            </p:cNvPr>
            <p:cNvSpPr txBox="1"/>
            <p:nvPr>
              <p:custDataLst>
                <p:tags r:id="rId134"/>
              </p:custDataLst>
            </p:nvPr>
          </p:nvSpPr>
          <p:spPr>
            <a:xfrm>
              <a:off x="2945560" y="6262161"/>
              <a:ext cx="1238635" cy="440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rtlCol="0">
              <a:spAutoFit/>
            </a:bodyPr>
            <a:lstStyle/>
            <a:p>
              <a:pPr defTabSz="913399">
                <a:defRPr/>
              </a:pP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计算参数面</a:t>
              </a:r>
            </a:p>
            <a:p>
              <a:pPr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Spine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  <p:sp>
          <p:nvSpPr>
            <p:cNvPr id="1109" name="文本框 1108">
              <a:extLst>
                <a:ext uri="{FF2B5EF4-FFF2-40B4-BE49-F238E27FC236}">
                  <a16:creationId xmlns:a16="http://schemas.microsoft.com/office/drawing/2014/main" id="{0CCEE52A-AD0F-77DD-E579-6CE2D6F4F9BE}"/>
                </a:ext>
              </a:extLst>
            </p:cNvPr>
            <p:cNvSpPr txBox="1"/>
            <p:nvPr>
              <p:custDataLst>
                <p:tags r:id="rId135"/>
              </p:custDataLst>
            </p:nvPr>
          </p:nvSpPr>
          <p:spPr>
            <a:xfrm>
              <a:off x="3870078" y="6531313"/>
              <a:ext cx="1134385" cy="27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399">
                <a:defRPr/>
              </a:pPr>
              <a:r>
                <a:rPr lang="en-US" altLang="zh-CN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400G </a:t>
              </a:r>
              <a:r>
                <a:rPr lang="en-US" altLang="zh-CN" sz="900" kern="0" dirty="0" err="1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RoCE</a:t>
              </a:r>
              <a:r>
                <a:rPr lang="zh-CN" altLang="en-US" sz="9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交换机</a:t>
              </a:r>
            </a:p>
          </p:txBody>
        </p:sp>
      </p:grpSp>
      <p:grpSp>
        <p:nvGrpSpPr>
          <p:cNvPr id="1054" name="组合 1053">
            <a:extLst>
              <a:ext uri="{FF2B5EF4-FFF2-40B4-BE49-F238E27FC236}">
                <a16:creationId xmlns:a16="http://schemas.microsoft.com/office/drawing/2014/main" id="{6B2DD04A-4685-3622-0C68-BB9B336CE341}"/>
              </a:ext>
            </a:extLst>
          </p:cNvPr>
          <p:cNvGrpSpPr/>
          <p:nvPr/>
        </p:nvGrpSpPr>
        <p:grpSpPr>
          <a:xfrm>
            <a:off x="1209289" y="4538418"/>
            <a:ext cx="2154868" cy="1141620"/>
            <a:chOff x="1306546" y="3872801"/>
            <a:chExt cx="1840230" cy="1361660"/>
          </a:xfrm>
        </p:grpSpPr>
        <p:sp>
          <p:nvSpPr>
            <p:cNvPr id="1091" name="矩形 1090">
              <a:extLst>
                <a:ext uri="{FF2B5EF4-FFF2-40B4-BE49-F238E27FC236}">
                  <a16:creationId xmlns:a16="http://schemas.microsoft.com/office/drawing/2014/main" id="{F41FCEDB-2C0E-5652-EA7D-A1AB51C8CA70}"/>
                </a:ext>
              </a:extLst>
            </p:cNvPr>
            <p:cNvSpPr/>
            <p:nvPr>
              <p:custDataLst>
                <p:tags r:id="rId117"/>
              </p:custDataLst>
            </p:nvPr>
          </p:nvSpPr>
          <p:spPr>
            <a:xfrm>
              <a:off x="1306546" y="3872801"/>
              <a:ext cx="915670" cy="126746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92" name="文本框 1091">
              <a:extLst>
                <a:ext uri="{FF2B5EF4-FFF2-40B4-BE49-F238E27FC236}">
                  <a16:creationId xmlns:a16="http://schemas.microsoft.com/office/drawing/2014/main" id="{25C07706-A177-63FF-717E-D0FA6E854003}"/>
                </a:ext>
              </a:extLst>
            </p:cNvPr>
            <p:cNvSpPr txBox="1"/>
            <p:nvPr>
              <p:custDataLst>
                <p:tags r:id="rId118"/>
              </p:custDataLst>
            </p:nvPr>
          </p:nvSpPr>
          <p:spPr>
            <a:xfrm>
              <a:off x="1547945" y="4825573"/>
              <a:ext cx="420540" cy="40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399">
                <a:defRPr/>
              </a:pPr>
              <a:endParaRPr lang="en-US" altLang="zh-CN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分析器</a:t>
              </a:r>
            </a:p>
          </p:txBody>
        </p:sp>
        <p:sp>
          <p:nvSpPr>
            <p:cNvPr id="1093" name="矩形 1092">
              <a:extLst>
                <a:ext uri="{FF2B5EF4-FFF2-40B4-BE49-F238E27FC236}">
                  <a16:creationId xmlns:a16="http://schemas.microsoft.com/office/drawing/2014/main" id="{7FE0FAE5-6CBB-F1AA-BBED-3A06F6276912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2250156" y="3877881"/>
              <a:ext cx="896620" cy="126746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94" name="文本框 1093">
              <a:extLst>
                <a:ext uri="{FF2B5EF4-FFF2-40B4-BE49-F238E27FC236}">
                  <a16:creationId xmlns:a16="http://schemas.microsoft.com/office/drawing/2014/main" id="{B25B704B-B198-34C8-375C-36AB5E3801C4}"/>
                </a:ext>
              </a:extLst>
            </p:cNvPr>
            <p:cNvSpPr txBox="1"/>
            <p:nvPr>
              <p:custDataLst>
                <p:tags r:id="rId120"/>
              </p:custDataLst>
            </p:nvPr>
          </p:nvSpPr>
          <p:spPr>
            <a:xfrm>
              <a:off x="2476314" y="4830653"/>
              <a:ext cx="420540" cy="403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3399">
                <a:defRPr/>
              </a:pPr>
              <a:endParaRPr lang="en-US" altLang="zh-CN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 defTabSz="913399">
                <a:defRPr/>
              </a:pPr>
              <a:r>
                <a:rPr lang="zh-CN" altLang="en-US" sz="8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控制器</a:t>
              </a:r>
              <a:endParaRPr lang="zh-CN" altLang="en-US" sz="8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095" name="图片 526" descr="32303236333630373b32303236333536323b670d52a15668">
              <a:extLst>
                <a:ext uri="{FF2B5EF4-FFF2-40B4-BE49-F238E27FC236}">
                  <a16:creationId xmlns:a16="http://schemas.microsoft.com/office/drawing/2014/main" id="{F0AC5169-6104-1C7D-CDE5-1DEFD6979C6A}"/>
                </a:ext>
              </a:extLst>
            </p:cNvPr>
            <p:cNvPicPr>
              <a:picLocks noChangeAspect="1"/>
            </p:cNvPicPr>
            <p:nvPr>
              <p:custDataLst>
                <p:tags r:id="rId121"/>
              </p:custDataLst>
            </p:nvPr>
          </p:nvPicPr>
          <p:blipFill>
            <a:blip r:embed="rId16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2308576" y="4143946"/>
              <a:ext cx="749935" cy="749935"/>
            </a:xfrm>
            <a:prstGeom prst="rect">
              <a:avLst/>
            </a:prstGeom>
          </p:spPr>
        </p:pic>
        <p:pic>
          <p:nvPicPr>
            <p:cNvPr id="1096" name="图片 527" descr="32303236333630373b32303236333536323b670d52a15668">
              <a:extLst>
                <a:ext uri="{FF2B5EF4-FFF2-40B4-BE49-F238E27FC236}">
                  <a16:creationId xmlns:a16="http://schemas.microsoft.com/office/drawing/2014/main" id="{6391C1C8-5FEE-A9C8-FFB7-787187C4D510}"/>
                </a:ext>
              </a:extLst>
            </p:cNvPr>
            <p:cNvPicPr>
              <a:picLocks noChangeAspect="1"/>
            </p:cNvPicPr>
            <p:nvPr>
              <p:custDataLst>
                <p:tags r:id="rId122"/>
              </p:custDataLst>
            </p:nvPr>
          </p:nvPicPr>
          <p:blipFill>
            <a:blip r:embed="rId16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9"/>
                </a:ext>
              </a:extLst>
            </a:blip>
            <a:stretch>
              <a:fillRect/>
            </a:stretch>
          </p:blipFill>
          <p:spPr>
            <a:xfrm>
              <a:off x="1375761" y="4143946"/>
              <a:ext cx="749935" cy="749935"/>
            </a:xfrm>
            <a:prstGeom prst="rect">
              <a:avLst/>
            </a:prstGeom>
          </p:spPr>
        </p:pic>
      </p:grpSp>
      <p:cxnSp>
        <p:nvCxnSpPr>
          <p:cNvPr id="1055" name="连接符: 肘形 258">
            <a:extLst>
              <a:ext uri="{FF2B5EF4-FFF2-40B4-BE49-F238E27FC236}">
                <a16:creationId xmlns:a16="http://schemas.microsoft.com/office/drawing/2014/main" id="{1B513EDE-8A61-C6F5-E988-A140BC8BE0CD}"/>
              </a:ext>
            </a:extLst>
          </p:cNvPr>
          <p:cNvCxnSpPr>
            <a:cxnSpLocks/>
            <a:stCxn id="1156" idx="2"/>
            <a:endCxn id="1093" idx="1"/>
          </p:cNvCxnSpPr>
          <p:nvPr/>
        </p:nvCxnSpPr>
        <p:spPr>
          <a:xfrm rot="16200000" flipH="1">
            <a:off x="1406375" y="4166136"/>
            <a:ext cx="1757572" cy="58148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6" name="连接符: 肘形 262">
            <a:extLst>
              <a:ext uri="{FF2B5EF4-FFF2-40B4-BE49-F238E27FC236}">
                <a16:creationId xmlns:a16="http://schemas.microsoft.com/office/drawing/2014/main" id="{4E0EDA2F-A958-38A2-47E1-512342422D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2217" y="1340297"/>
            <a:ext cx="1057962" cy="5010215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7" name="连接符: 肘形 268">
            <a:extLst>
              <a:ext uri="{FF2B5EF4-FFF2-40B4-BE49-F238E27FC236}">
                <a16:creationId xmlns:a16="http://schemas.microsoft.com/office/drawing/2014/main" id="{6C53F39A-4881-CEF8-2010-5CDFF87B1CBD}"/>
              </a:ext>
            </a:extLst>
          </p:cNvPr>
          <p:cNvCxnSpPr>
            <a:cxnSpLocks/>
          </p:cNvCxnSpPr>
          <p:nvPr/>
        </p:nvCxnSpPr>
        <p:spPr>
          <a:xfrm rot="5400000">
            <a:off x="1307215" y="4161160"/>
            <a:ext cx="1763695" cy="87591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058" name="直接连接符 314">
            <a:extLst>
              <a:ext uri="{FF2B5EF4-FFF2-40B4-BE49-F238E27FC236}">
                <a16:creationId xmlns:a16="http://schemas.microsoft.com/office/drawing/2014/main" id="{536A6534-2DEE-1E67-8750-0B82605C8E17}"/>
              </a:ext>
            </a:extLst>
          </p:cNvPr>
          <p:cNvCxnSpPr>
            <a:cxnSpLocks/>
          </p:cNvCxnSpPr>
          <p:nvPr/>
        </p:nvCxnSpPr>
        <p:spPr>
          <a:xfrm>
            <a:off x="1753433" y="4446062"/>
            <a:ext cx="219088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59" name="直接连接符 315">
            <a:extLst>
              <a:ext uri="{FF2B5EF4-FFF2-40B4-BE49-F238E27FC236}">
                <a16:creationId xmlns:a16="http://schemas.microsoft.com/office/drawing/2014/main" id="{E1ECCCFB-F9C2-AB8B-F252-8F5BB9574182}"/>
              </a:ext>
            </a:extLst>
          </p:cNvPr>
          <p:cNvCxnSpPr>
            <a:cxnSpLocks/>
          </p:cNvCxnSpPr>
          <p:nvPr/>
        </p:nvCxnSpPr>
        <p:spPr>
          <a:xfrm>
            <a:off x="1729417" y="4493138"/>
            <a:ext cx="995898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0" name="直接连接符 316">
            <a:extLst>
              <a:ext uri="{FF2B5EF4-FFF2-40B4-BE49-F238E27FC236}">
                <a16:creationId xmlns:a16="http://schemas.microsoft.com/office/drawing/2014/main" id="{31C6B747-2E1D-7A98-693C-263EE1F30289}"/>
              </a:ext>
            </a:extLst>
          </p:cNvPr>
          <p:cNvCxnSpPr/>
          <p:nvPr/>
        </p:nvCxnSpPr>
        <p:spPr>
          <a:xfrm>
            <a:off x="2725316" y="4493138"/>
            <a:ext cx="0" cy="7218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1" name="直接连接符 317">
            <a:extLst>
              <a:ext uri="{FF2B5EF4-FFF2-40B4-BE49-F238E27FC236}">
                <a16:creationId xmlns:a16="http://schemas.microsoft.com/office/drawing/2014/main" id="{4E096CBE-C6F2-BB69-A49E-60823ECF6578}"/>
              </a:ext>
            </a:extLst>
          </p:cNvPr>
          <p:cNvCxnSpPr/>
          <p:nvPr/>
        </p:nvCxnSpPr>
        <p:spPr>
          <a:xfrm>
            <a:off x="3709803" y="4446062"/>
            <a:ext cx="0" cy="574399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2" name="直接连接符 318">
            <a:extLst>
              <a:ext uri="{FF2B5EF4-FFF2-40B4-BE49-F238E27FC236}">
                <a16:creationId xmlns:a16="http://schemas.microsoft.com/office/drawing/2014/main" id="{85117279-8062-D393-26DB-116CBE74BFE7}"/>
              </a:ext>
            </a:extLst>
          </p:cNvPr>
          <p:cNvCxnSpPr>
            <a:cxnSpLocks/>
          </p:cNvCxnSpPr>
          <p:nvPr/>
        </p:nvCxnSpPr>
        <p:spPr>
          <a:xfrm>
            <a:off x="3709803" y="5020461"/>
            <a:ext cx="311366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63" name="直接连接符 319">
            <a:extLst>
              <a:ext uri="{FF2B5EF4-FFF2-40B4-BE49-F238E27FC236}">
                <a16:creationId xmlns:a16="http://schemas.microsoft.com/office/drawing/2014/main" id="{D5BC3300-0E1B-7B44-74D1-751DEFF55418}"/>
              </a:ext>
            </a:extLst>
          </p:cNvPr>
          <p:cNvCxnSpPr/>
          <p:nvPr/>
        </p:nvCxnSpPr>
        <p:spPr>
          <a:xfrm>
            <a:off x="6823462" y="5020461"/>
            <a:ext cx="0" cy="8790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99"/>
            </p:custDataLst>
          </p:nvPr>
        </p:nvSpPr>
        <p:spPr>
          <a:xfrm>
            <a:off x="3527111" y="3574502"/>
            <a:ext cx="183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</a:t>
            </a:r>
            <a:endParaRPr lang="en-US" altLang="zh-CN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913399">
              <a:defRPr/>
            </a:pP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31428" y="4419813"/>
            <a:ext cx="195720" cy="774141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027148" y="4419813"/>
            <a:ext cx="432474" cy="77367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D8029D66-7ABD-BA14-A91D-5D8BDD0803C8}"/>
              </a:ext>
            </a:extLst>
          </p:cNvPr>
          <p:cNvGrpSpPr/>
          <p:nvPr/>
        </p:nvGrpSpPr>
        <p:grpSpPr>
          <a:xfrm>
            <a:off x="7164677" y="3842533"/>
            <a:ext cx="2559310" cy="1063707"/>
            <a:chOff x="5866126" y="3875710"/>
            <a:chExt cx="2249586" cy="1268730"/>
          </a:xfrm>
        </p:grpSpPr>
        <p:sp>
          <p:nvSpPr>
            <p:cNvPr id="1082" name="矩形 1081">
              <a:extLst>
                <a:ext uri="{FF2B5EF4-FFF2-40B4-BE49-F238E27FC236}">
                  <a16:creationId xmlns:a16="http://schemas.microsoft.com/office/drawing/2014/main" id="{B3B45912-BB87-E267-A03A-4D7E3F44077A}"/>
                </a:ext>
              </a:extLst>
            </p:cNvPr>
            <p:cNvSpPr/>
            <p:nvPr>
              <p:custDataLst>
                <p:tags r:id="rId114"/>
              </p:custDataLst>
            </p:nvPr>
          </p:nvSpPr>
          <p:spPr>
            <a:xfrm>
              <a:off x="5955452" y="3875710"/>
              <a:ext cx="2048598" cy="1268730"/>
            </a:xfrm>
            <a:prstGeom prst="rect">
              <a:avLst/>
            </a:prstGeom>
            <a:noFill/>
            <a:ln w="6350" cap="flat" cmpd="sng" algn="ctr">
              <a:solidFill>
                <a:srgbClr val="1D1D1A"/>
              </a:solidFill>
              <a:prstDash val="dash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3" name="文本框 1082">
              <a:extLst>
                <a:ext uri="{FF2B5EF4-FFF2-40B4-BE49-F238E27FC236}">
                  <a16:creationId xmlns:a16="http://schemas.microsoft.com/office/drawing/2014/main" id="{AAFDCCB0-94E1-7F35-B4C9-32C15B847155}"/>
                </a:ext>
              </a:extLst>
            </p:cNvPr>
            <p:cNvSpPr txBox="1"/>
            <p:nvPr>
              <p:custDataLst>
                <p:tags r:id="rId115"/>
              </p:custDataLst>
            </p:nvPr>
          </p:nvSpPr>
          <p:spPr>
            <a:xfrm>
              <a:off x="5955127" y="3929211"/>
              <a:ext cx="162375" cy="29367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3399">
                <a:defRPr/>
              </a:pPr>
              <a:endPara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4" name="矩形 1083">
              <a:extLst>
                <a:ext uri="{FF2B5EF4-FFF2-40B4-BE49-F238E27FC236}">
                  <a16:creationId xmlns:a16="http://schemas.microsoft.com/office/drawing/2014/main" id="{B70B36B2-DC66-42BE-ADAF-EE466156EABA}"/>
                </a:ext>
              </a:extLst>
            </p:cNvPr>
            <p:cNvSpPr/>
            <p:nvPr/>
          </p:nvSpPr>
          <p:spPr>
            <a:xfrm>
              <a:off x="6625121" y="3892647"/>
              <a:ext cx="466664" cy="328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lang="zh-CN" altLang="en-US" sz="9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存储区</a:t>
              </a:r>
              <a:endParaRPr lang="zh-CN" altLang="en-US" sz="9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85" name="文本框 1084">
              <a:extLst>
                <a:ext uri="{FF2B5EF4-FFF2-40B4-BE49-F238E27FC236}">
                  <a16:creationId xmlns:a16="http://schemas.microsoft.com/office/drawing/2014/main" id="{2148CFF2-1B8E-51F6-C4CD-0DF8C1A2E08E}"/>
                </a:ext>
              </a:extLst>
            </p:cNvPr>
            <p:cNvSpPr txBox="1"/>
            <p:nvPr/>
          </p:nvSpPr>
          <p:spPr>
            <a:xfrm>
              <a:off x="5866126" y="4719063"/>
              <a:ext cx="665241" cy="18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3668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全闪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6" name="文本框 1085">
              <a:extLst>
                <a:ext uri="{FF2B5EF4-FFF2-40B4-BE49-F238E27FC236}">
                  <a16:creationId xmlns:a16="http://schemas.microsoft.com/office/drawing/2014/main" id="{C18EE2A8-B4FB-AC3C-236F-23B1F0F4011C}"/>
                </a:ext>
              </a:extLst>
            </p:cNvPr>
            <p:cNvSpPr txBox="1"/>
            <p:nvPr/>
          </p:nvSpPr>
          <p:spPr>
            <a:xfrm>
              <a:off x="7503202" y="4719063"/>
              <a:ext cx="612510" cy="18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34">
                <a:defRPr/>
              </a:pPr>
              <a:r>
                <a:rPr kumimoji="1" lang="zh-CN" altLang="en-US" sz="1000" b="1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混闪</a:t>
              </a:r>
              <a:endParaRPr kumimoji="1"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87" name="文本框 1086">
              <a:extLst>
                <a:ext uri="{FF2B5EF4-FFF2-40B4-BE49-F238E27FC236}">
                  <a16:creationId xmlns:a16="http://schemas.microsoft.com/office/drawing/2014/main" id="{4DB01D3B-F5DA-67C3-BE3F-4603C6274C45}"/>
                </a:ext>
              </a:extLst>
            </p:cNvPr>
            <p:cNvSpPr txBox="1"/>
            <p:nvPr/>
          </p:nvSpPr>
          <p:spPr>
            <a:xfrm>
              <a:off x="6729996" y="4231344"/>
              <a:ext cx="504218" cy="256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34">
                <a:defRPr/>
              </a:pPr>
              <a:r>
                <a:rPr kumimoji="1" lang="zh-CN" altLang="en-US" sz="1400" kern="0" dirty="0"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分级</a:t>
              </a:r>
            </a:p>
          </p:txBody>
        </p:sp>
        <p:sp>
          <p:nvSpPr>
            <p:cNvPr id="1088" name="左右箭头 1">
              <a:extLst>
                <a:ext uri="{FF2B5EF4-FFF2-40B4-BE49-F238E27FC236}">
                  <a16:creationId xmlns:a16="http://schemas.microsoft.com/office/drawing/2014/main" id="{1A6EFC7A-DE59-2113-D846-7CF5AA145FC7}"/>
                </a:ext>
              </a:extLst>
            </p:cNvPr>
            <p:cNvSpPr/>
            <p:nvPr/>
          </p:nvSpPr>
          <p:spPr>
            <a:xfrm>
              <a:off x="6656887" y="4414107"/>
              <a:ext cx="476033" cy="160379"/>
            </a:xfrm>
            <a:prstGeom prst="leftRightArrow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defRPr/>
              </a:pPr>
              <a:endParaRPr lang="zh-CN" altLang="en-US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089" name="图片 1088">
              <a:extLst>
                <a:ext uri="{FF2B5EF4-FFF2-40B4-BE49-F238E27FC236}">
                  <a16:creationId xmlns:a16="http://schemas.microsoft.com/office/drawing/2014/main" id="{94F5F2BF-C2FB-EA9F-2F57-B3A053A1A38F}"/>
                </a:ext>
              </a:extLst>
            </p:cNvPr>
            <p:cNvPicPr>
              <a:picLocks noChangeAspect="1"/>
            </p:cNvPicPr>
            <p:nvPr>
              <p:custDataLst>
                <p:tags r:id="rId116"/>
              </p:custDataLst>
            </p:nvPr>
          </p:nvPicPr>
          <p:blipFill>
            <a:blip r:embed="rId17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6705" y="4320012"/>
              <a:ext cx="596703" cy="288779"/>
            </a:xfrm>
            <a:prstGeom prst="rect">
              <a:avLst/>
            </a:prstGeom>
          </p:spPr>
        </p:pic>
        <p:pic>
          <p:nvPicPr>
            <p:cNvPr id="1090" name="Picture 3">
              <a:extLst>
                <a:ext uri="{FF2B5EF4-FFF2-40B4-BE49-F238E27FC236}">
                  <a16:creationId xmlns:a16="http://schemas.microsoft.com/office/drawing/2014/main" id="{AED391DF-F322-0F5F-E85A-1D9B22F8D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410" y="4371595"/>
              <a:ext cx="619585" cy="19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068" name="直接连接符 324">
            <a:extLst>
              <a:ext uri="{FF2B5EF4-FFF2-40B4-BE49-F238E27FC236}">
                <a16:creationId xmlns:a16="http://schemas.microsoft.com/office/drawing/2014/main" id="{65706DCF-B495-5660-2D6F-3F417F323503}"/>
              </a:ext>
            </a:extLst>
          </p:cNvPr>
          <p:cNvCxnSpPr/>
          <p:nvPr>
            <p:custDataLst>
              <p:tags r:id="rId100"/>
            </p:custDataLst>
          </p:nvPr>
        </p:nvCxnSpPr>
        <p:spPr>
          <a:xfrm flipV="1">
            <a:off x="5050213" y="3180083"/>
            <a:ext cx="170278" cy="53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69" name="椭圆 1068">
            <a:extLst>
              <a:ext uri="{FF2B5EF4-FFF2-40B4-BE49-F238E27FC236}">
                <a16:creationId xmlns:a16="http://schemas.microsoft.com/office/drawing/2014/main" id="{392CF562-4EFF-CF5D-A687-B2A25FDD284B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 flipH="1">
            <a:off x="5114160" y="3131636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70" name="直接连接符 326">
            <a:extLst>
              <a:ext uri="{FF2B5EF4-FFF2-40B4-BE49-F238E27FC236}">
                <a16:creationId xmlns:a16="http://schemas.microsoft.com/office/drawing/2014/main" id="{687B29AF-9A95-D5B5-D986-D862DDAFBD25}"/>
              </a:ext>
            </a:extLst>
          </p:cNvPr>
          <p:cNvCxnSpPr/>
          <p:nvPr>
            <p:custDataLst>
              <p:tags r:id="rId102"/>
            </p:custDataLst>
          </p:nvPr>
        </p:nvCxnSpPr>
        <p:spPr>
          <a:xfrm>
            <a:off x="5037108" y="3212663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71" name="椭圆 1070">
            <a:extLst>
              <a:ext uri="{FF2B5EF4-FFF2-40B4-BE49-F238E27FC236}">
                <a16:creationId xmlns:a16="http://schemas.microsoft.com/office/drawing/2014/main" id="{B4F6EAB2-FE8B-4D1E-8EFE-4CA686C283BE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 flipH="1">
            <a:off x="3542836" y="3045540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72" name="直接连接符 328">
            <a:extLst>
              <a:ext uri="{FF2B5EF4-FFF2-40B4-BE49-F238E27FC236}">
                <a16:creationId xmlns:a16="http://schemas.microsoft.com/office/drawing/2014/main" id="{CFDAFE74-C06D-90A9-3BD9-B3DE5C2D641C}"/>
              </a:ext>
            </a:extLst>
          </p:cNvPr>
          <p:cNvCxnSpPr/>
          <p:nvPr>
            <p:custDataLst>
              <p:tags r:id="rId104"/>
            </p:custDataLst>
          </p:nvPr>
        </p:nvCxnSpPr>
        <p:spPr>
          <a:xfrm>
            <a:off x="3495777" y="3125928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3" name="直接连接符 329">
            <a:extLst>
              <a:ext uri="{FF2B5EF4-FFF2-40B4-BE49-F238E27FC236}">
                <a16:creationId xmlns:a16="http://schemas.microsoft.com/office/drawing/2014/main" id="{7BC45E04-AD5B-BAF6-A7BE-FE9B31E3C89B}"/>
              </a:ext>
            </a:extLst>
          </p:cNvPr>
          <p:cNvCxnSpPr>
            <a:cxnSpLocks/>
          </p:cNvCxnSpPr>
          <p:nvPr>
            <p:custDataLst>
              <p:tags r:id="rId105"/>
            </p:custDataLst>
          </p:nvPr>
        </p:nvCxnSpPr>
        <p:spPr>
          <a:xfrm flipV="1">
            <a:off x="3459611" y="3085350"/>
            <a:ext cx="192817" cy="600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4" name="直接连接符 330">
            <a:extLst>
              <a:ext uri="{FF2B5EF4-FFF2-40B4-BE49-F238E27FC236}">
                <a16:creationId xmlns:a16="http://schemas.microsoft.com/office/drawing/2014/main" id="{07D41975-3525-BE19-8909-9E9091758212}"/>
              </a:ext>
            </a:extLst>
          </p:cNvPr>
          <p:cNvCxnSpPr/>
          <p:nvPr>
            <p:custDataLst>
              <p:tags r:id="rId106"/>
            </p:custDataLst>
          </p:nvPr>
        </p:nvCxnSpPr>
        <p:spPr>
          <a:xfrm>
            <a:off x="8068786" y="3226077"/>
            <a:ext cx="16061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075" name="直接连接符 331">
            <a:extLst>
              <a:ext uri="{FF2B5EF4-FFF2-40B4-BE49-F238E27FC236}">
                <a16:creationId xmlns:a16="http://schemas.microsoft.com/office/drawing/2014/main" id="{35AD634C-6323-381D-D39A-2D9B5090CC5E}"/>
              </a:ext>
            </a:extLst>
          </p:cNvPr>
          <p:cNvCxnSpPr>
            <a:cxnSpLocks/>
          </p:cNvCxnSpPr>
          <p:nvPr>
            <p:custDataLst>
              <p:tags r:id="rId107"/>
            </p:custDataLst>
          </p:nvPr>
        </p:nvCxnSpPr>
        <p:spPr>
          <a:xfrm flipV="1">
            <a:off x="8067663" y="3180762"/>
            <a:ext cx="192817" cy="600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076" name="椭圆 1075">
            <a:extLst>
              <a:ext uri="{FF2B5EF4-FFF2-40B4-BE49-F238E27FC236}">
                <a16:creationId xmlns:a16="http://schemas.microsoft.com/office/drawing/2014/main" id="{8AD1B27B-6B6D-2366-3E66-46A6FEE9F94D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 flipH="1">
            <a:off x="8114994" y="3140135"/>
            <a:ext cx="49076" cy="1373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473" y="3134244"/>
            <a:ext cx="285283" cy="174565"/>
          </a:xfrm>
          <a:prstGeom prst="rect">
            <a:avLst/>
          </a:prstGeom>
          <a:ln>
            <a:solidFill>
              <a:srgbClr val="1D1D1A"/>
            </a:solidFill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10"/>
            </p:custDataLst>
          </p:nvPr>
        </p:nvCxnSpPr>
        <p:spPr>
          <a:xfrm>
            <a:off x="2347380" y="2860703"/>
            <a:ext cx="242734" cy="273542"/>
          </a:xfrm>
          <a:prstGeom prst="line">
            <a:avLst/>
          </a:prstGeom>
          <a:noFill/>
          <a:ln w="9525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079" name="连接符: 肘形 321">
            <a:extLst>
              <a:ext uri="{FF2B5EF4-FFF2-40B4-BE49-F238E27FC236}">
                <a16:creationId xmlns:a16="http://schemas.microsoft.com/office/drawing/2014/main" id="{36E2AE09-6202-1696-EE16-79AA5DAFBCA0}"/>
              </a:ext>
            </a:extLst>
          </p:cNvPr>
          <p:cNvCxnSpPr>
            <a:cxnSpLocks/>
            <a:stCxn id="1077" idx="2"/>
          </p:cNvCxnSpPr>
          <p:nvPr/>
        </p:nvCxnSpPr>
        <p:spPr>
          <a:xfrm rot="5400000">
            <a:off x="1544038" y="4054736"/>
            <a:ext cx="1792004" cy="30015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11"/>
            </p:custDataLst>
          </p:nvPr>
        </p:nvSpPr>
        <p:spPr>
          <a:xfrm>
            <a:off x="1899418" y="24970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13010" y="3019950"/>
            <a:ext cx="1358245" cy="215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</p:cNvCxnSpPr>
          <p:nvPr>
            <p:custDataLst>
              <p:tags r:id="rId112"/>
            </p:custDataLst>
          </p:nvPr>
        </p:nvCxnSpPr>
        <p:spPr>
          <a:xfrm flipH="1">
            <a:off x="1419387" y="3320028"/>
            <a:ext cx="289221" cy="1469488"/>
          </a:xfrm>
          <a:prstGeom prst="line">
            <a:avLst/>
          </a:prstGeom>
          <a:noFill/>
          <a:ln w="1270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6" name="直接连接符 434">
            <a:extLst>
              <a:ext uri="{FF2B5EF4-FFF2-40B4-BE49-F238E27FC236}">
                <a16:creationId xmlns:a16="http://schemas.microsoft.com/office/drawing/2014/main" id="{61CCE457-94AF-A1E8-73D0-2A74BB48AE83}"/>
              </a:ext>
            </a:extLst>
          </p:cNvPr>
          <p:cNvCxnSpPr>
            <a:cxnSpLocks/>
            <a:stCxn id="1170" idx="2"/>
          </p:cNvCxnSpPr>
          <p:nvPr>
            <p:custDataLst>
              <p:tags r:id="rId113"/>
            </p:custDataLst>
          </p:nvPr>
        </p:nvCxnSpPr>
        <p:spPr>
          <a:xfrm>
            <a:off x="1223382" y="3317919"/>
            <a:ext cx="522021" cy="1139232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F73F5A-3FD8-CA25-02FB-C286317B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互联网网络方案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202C3-A3B1-7646-9D36-8BAA6EDC1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国内互联网头部厂商采用 </a:t>
            </a:r>
            <a:r>
              <a:rPr lang="en" altLang="zh-CN" dirty="0"/>
              <a:t>JDM</a:t>
            </a:r>
            <a:r>
              <a:rPr lang="zh-CN" altLang="en" dirty="0"/>
              <a:t>（</a:t>
            </a:r>
            <a:r>
              <a:rPr lang="en" altLang="zh-CN" dirty="0"/>
              <a:t>Joint Design Manufacturer</a:t>
            </a:r>
            <a:r>
              <a:rPr lang="zh-CN" altLang="en" dirty="0"/>
              <a:t>）</a:t>
            </a:r>
            <a:r>
              <a:rPr lang="en" altLang="zh-CN" dirty="0"/>
              <a:t>+CM</a:t>
            </a:r>
            <a:r>
              <a:rPr lang="zh-CN" altLang="en" dirty="0"/>
              <a:t>（</a:t>
            </a:r>
            <a:r>
              <a:rPr lang="en" altLang="zh-CN" dirty="0"/>
              <a:t>Contract Manufacture</a:t>
            </a:r>
            <a:r>
              <a:rPr lang="zh-CN" altLang="en" dirty="0"/>
              <a:t>） </a:t>
            </a:r>
            <a:r>
              <a:rPr lang="zh-CN" altLang="en-US" dirty="0"/>
              <a:t>模式自研盒式交换机以二层组网为主、通过多轨组网减少流量冲突，组网是否收敛按场景划分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E4351CF-320F-C9FA-CA62-6D73E26A9736}"/>
              </a:ext>
            </a:extLst>
          </p:cNvPr>
          <p:cNvGraphicFramePr>
            <a:graphicFrameLocks noGrp="1"/>
          </p:cNvGraphicFramePr>
          <p:nvPr/>
        </p:nvGraphicFramePr>
        <p:xfrm>
          <a:off x="1117406" y="2316852"/>
          <a:ext cx="9199950" cy="4395738"/>
        </p:xfrm>
        <a:graphic>
          <a:graphicData uri="http://schemas.openxmlformats.org/drawingml/2006/table">
            <a:tbl>
              <a:tblPr/>
              <a:tblGrid>
                <a:gridCol w="4599975">
                  <a:extLst>
                    <a:ext uri="{9D8B030D-6E8A-4147-A177-3AD203B41FA5}">
                      <a16:colId xmlns:a16="http://schemas.microsoft.com/office/drawing/2014/main" val="2696650943"/>
                    </a:ext>
                  </a:extLst>
                </a:gridCol>
                <a:gridCol w="4599975">
                  <a:extLst>
                    <a:ext uri="{9D8B030D-6E8A-4147-A177-3AD203B41FA5}">
                      <a16:colId xmlns:a16="http://schemas.microsoft.com/office/drawing/2014/main" val="2675147576"/>
                    </a:ext>
                  </a:extLst>
                </a:gridCol>
              </a:tblGrid>
              <a:tr h="849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1" dirty="0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模式​</a:t>
                      </a:r>
                      <a:r>
                        <a:rPr lang="zh-CN" altLang="en-US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JDM+CM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普及，但百度无自研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51.2</a:t>
                      </a:r>
                      <a:r>
                        <a:rPr lang="e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交换机</a:t>
                      </a:r>
                    </a:p>
                  </a:txBody>
                  <a:tcPr marL="99954" marR="99954" marT="83295" marB="83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64463"/>
                  </a:ext>
                </a:extLst>
              </a:tr>
              <a:tr h="688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​拓扑​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字节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腾讯：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轨（可升级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16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轨）；阿里：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16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轨​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​逻辑双平面​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18475"/>
                  </a:ext>
                </a:extLst>
              </a:tr>
              <a:tr h="688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​收敛比​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计算网络​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​不收敛​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​，存储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特定业务​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​按需收敛​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​（阿里非全</a:t>
                      </a:r>
                      <a:r>
                        <a:rPr lang="en-US" altLang="zh-C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16:1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）</a:t>
                      </a:r>
                    </a:p>
                  </a:txBody>
                  <a:tcPr marL="99954" marR="99954" marT="83295" marB="83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31243"/>
                  </a:ext>
                </a:extLst>
              </a:tr>
              <a:tr h="9619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​交换机​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字节</a:t>
                      </a:r>
                      <a:r>
                        <a:rPr lang="e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B5020（800G）、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腾讯</a:t>
                      </a:r>
                      <a:r>
                        <a:rPr lang="en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TCS9500（400G）、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阿里白虎（模块化）</a:t>
                      </a:r>
                    </a:p>
                  </a:txBody>
                  <a:tcPr marL="99954" marR="99954" marT="83295" marB="83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23538"/>
                  </a:ext>
                </a:extLst>
              </a:tr>
              <a:tr h="688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2100" b="1">
                          <a:effectLst/>
                          <a:latin typeface="inherit"/>
                          <a:ea typeface="PingFang SC" panose="020B0400000000000000" pitchFamily="34" charset="-122"/>
                        </a:rPr>
                        <a:t>​组网规模​</a:t>
                      </a:r>
                      <a:r>
                        <a:rPr lang="zh-CN" altLang="en-US" sz="2100" b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99954" marR="99954" marT="83295" marB="8329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单</a:t>
                      </a:r>
                      <a:r>
                        <a:rPr lang="en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Pod≤16K GPU（</a:t>
                      </a:r>
                      <a:r>
                        <a:rPr lang="zh-CN" altLang="en-US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实际），集群物理端口</a:t>
                      </a:r>
                      <a:r>
                        <a:rPr lang="en-US" altLang="zh-CN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&lt;100</a:t>
                      </a:r>
                      <a:r>
                        <a:rPr lang="en" sz="2100" b="0" dirty="0">
                          <a:effectLst/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K</a:t>
                      </a:r>
                    </a:p>
                  </a:txBody>
                  <a:tcPr marL="99954" marR="99954" marT="83295" marB="8329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98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1EF085-3A47-B26D-E9C4-3B5F5F4B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4B5739-5A52-E2CA-2A80-F3549C01F7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什么是</a:t>
            </a:r>
            <a:r>
              <a:rPr lang="en" altLang="zh-CN" dirty="0">
                <a:effectLst/>
                <a:latin typeface="Helvetica" pitchFamily="2" charset="0"/>
              </a:rPr>
              <a:t>JDM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en" altLang="zh-CN" dirty="0">
                <a:effectLst/>
                <a:latin typeface="Helvetica" pitchFamily="2" charset="0"/>
              </a:rPr>
              <a:t>Joint Design Manufacturer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en" altLang="zh-CN" dirty="0">
                <a:effectLst/>
                <a:latin typeface="Helvetica" pitchFamily="2" charset="0"/>
              </a:rPr>
              <a:t>+CM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en" altLang="zh-CN" dirty="0">
                <a:effectLst/>
                <a:latin typeface="Helvetica" pitchFamily="2" charset="0"/>
              </a:rPr>
              <a:t>Contract Manufacture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？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组网收敛是什么意思？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交换机</a:t>
            </a:r>
            <a:r>
              <a:rPr lang="zh-CN" altLang="en-US" dirty="0">
                <a:effectLst/>
                <a:latin typeface="Helvetica" pitchFamily="2" charset="0"/>
              </a:rPr>
              <a:t>盒式和框式什么意思？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81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F434C210-9B53-F185-709E-6FD22F1B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70B7122-2B9E-D8F0-6BE6-729FA8641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字节跳动的</a:t>
            </a:r>
            <a:r>
              <a:rPr lang="en" altLang="zh-CN" dirty="0"/>
              <a:t>GPU</a:t>
            </a:r>
            <a:r>
              <a:rPr lang="zh-CN" altLang="en-US" dirty="0"/>
              <a:t>集群方案以​​高带宽、低延迟、强容错​​为核心，通过自研交换机（</a:t>
            </a:r>
            <a:r>
              <a:rPr lang="en" altLang="zh-CN" dirty="0"/>
              <a:t>B5020</a:t>
            </a:r>
            <a:r>
              <a:rPr lang="zh-CN" altLang="en" dirty="0"/>
              <a:t>）、</a:t>
            </a:r>
            <a:r>
              <a:rPr lang="en" altLang="zh-CN" dirty="0" err="1"/>
              <a:t>EthLink</a:t>
            </a:r>
            <a:r>
              <a:rPr lang="zh-CN" altLang="en-US" dirty="0"/>
              <a:t>协议及动态优化算法，实现万卡级高效训练。其技术亮点包括：</a:t>
            </a:r>
          </a:p>
          <a:p>
            <a:r>
              <a:rPr lang="zh-CN" altLang="en-US" dirty="0"/>
              <a:t>​​硬件协同设计​​：</a:t>
            </a:r>
            <a:r>
              <a:rPr lang="en" altLang="zh-CN" dirty="0"/>
              <a:t>Tomahawk 5</a:t>
            </a:r>
            <a:r>
              <a:rPr lang="zh-CN" altLang="en-US" dirty="0"/>
              <a:t>芯片</a:t>
            </a:r>
            <a:r>
              <a:rPr lang="en-US" altLang="zh-CN" dirty="0"/>
              <a:t>+</a:t>
            </a:r>
            <a:r>
              <a:rPr lang="en" altLang="zh-CN" dirty="0"/>
              <a:t>LPO</a:t>
            </a:r>
            <a:r>
              <a:rPr lang="zh-CN" altLang="en-US" dirty="0"/>
              <a:t>光模块降低功耗</a:t>
            </a:r>
          </a:p>
          <a:p>
            <a:r>
              <a:rPr lang="zh-CN" altLang="en-US" dirty="0"/>
              <a:t>​​协议创新​​：</a:t>
            </a:r>
            <a:r>
              <a:rPr lang="en" altLang="zh-CN" dirty="0" err="1"/>
              <a:t>EthLink</a:t>
            </a:r>
            <a:r>
              <a:rPr lang="zh-CN" altLang="en-US" dirty="0"/>
              <a:t>支持双语义，优化</a:t>
            </a:r>
            <a:r>
              <a:rPr lang="en" altLang="zh-CN" dirty="0"/>
              <a:t>RDMA</a:t>
            </a:r>
            <a:r>
              <a:rPr lang="zh-CN" altLang="en-US" dirty="0"/>
              <a:t>效率</a:t>
            </a:r>
          </a:p>
          <a:p>
            <a:r>
              <a:rPr lang="zh-CN" altLang="en-US" dirty="0"/>
              <a:t>​​全局调度​​：任务感知的流量均衡与故障自愈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E0811-A962-AB92-B446-F36ED28CA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72" b="5118"/>
          <a:stretch/>
        </p:blipFill>
        <p:spPr bwMode="auto">
          <a:xfrm>
            <a:off x="168126" y="3994181"/>
            <a:ext cx="7136133" cy="2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AEAF37-FA2C-A3A5-4752-A4D90143C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67733" y="3994181"/>
            <a:ext cx="4282849" cy="2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6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35350</TotalTime>
  <Words>2417</Words>
  <Application>Microsoft Macintosh PowerPoint</Application>
  <PresentationFormat>自定义</PresentationFormat>
  <Paragraphs>259</Paragraphs>
  <Slides>44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微软雅黑</vt:lpstr>
      <vt:lpstr>微软雅黑</vt:lpstr>
      <vt:lpstr>ACGN-MiaoGB-Flash</vt:lpstr>
      <vt:lpstr>inherit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L2 算力底座：网络</vt:lpstr>
      <vt:lpstr>互联网网络方案</vt:lpstr>
      <vt:lpstr>PowerPoint 演示文稿</vt:lpstr>
      <vt:lpstr>PowerPoint 演示文稿</vt:lpstr>
      <vt:lpstr>参数面组网方案</vt:lpstr>
      <vt:lpstr>参数面组网的分轨与收敛比问题</vt:lpstr>
      <vt:lpstr>PowerPoint 演示文稿</vt:lpstr>
      <vt:lpstr>AI 集群网络平面</vt:lpstr>
      <vt:lpstr>AI 集群网络平面</vt:lpstr>
      <vt:lpstr>万卡AI 集群网络平面划分</vt:lpstr>
      <vt:lpstr>PowerPoint 演示文稿</vt:lpstr>
      <vt:lpstr>计算交换机规格选择</vt:lpstr>
      <vt:lpstr>组网：优先选400G的场景  vs  优先选200G的场景 </vt:lpstr>
      <vt:lpstr>Al 节点角度</vt:lpstr>
      <vt:lpstr>Al 节点组网</vt:lpstr>
      <vt:lpstr>参数面服务器与交换机连线</vt:lpstr>
      <vt:lpstr>参数面负载冲突问题</vt:lpstr>
      <vt:lpstr>参数面负载冲突问题</vt:lpstr>
      <vt:lpstr>PowerPoint 演示文稿</vt:lpstr>
      <vt:lpstr>存储角度：网络设计方案</vt:lpstr>
      <vt:lpstr>数据面组网：二层 100G 框盒组网</vt:lpstr>
      <vt:lpstr>数据面组网：二层 100G 框盒组网</vt:lpstr>
      <vt:lpstr>PowerPoint 演示文稿</vt:lpstr>
      <vt:lpstr>业务面组网</vt:lpstr>
      <vt:lpstr>PowerPoint 演示文稿</vt:lpstr>
      <vt:lpstr>带内管理</vt:lpstr>
      <vt:lpstr>PowerPoint 演示文稿</vt:lpstr>
      <vt:lpstr>Question???</vt:lpstr>
      <vt:lpstr>网络隔离方案总览</vt:lpstr>
      <vt:lpstr>网络隔离方案总览</vt:lpstr>
      <vt:lpstr>平台层：参数面多租隔离</vt:lpstr>
      <vt:lpstr>平台层：参数面多租隔离</vt:lpstr>
      <vt:lpstr>平台层：数据面多租隔离</vt:lpstr>
      <vt:lpstr>平台层：数据面多租隔离</vt:lpstr>
      <vt:lpstr>平台层：数据面多租隔离</vt:lpstr>
      <vt:lpstr>Question？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12704</cp:revision>
  <cp:lastPrinted>2023-09-08T09:14:01Z</cp:lastPrinted>
  <dcterms:created xsi:type="dcterms:W3CDTF">2020-08-28T08:44:19Z</dcterms:created>
  <dcterms:modified xsi:type="dcterms:W3CDTF">2025-07-05T15:52:43Z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